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59" r:id="rId4"/>
    <p:sldId id="260" r:id="rId5"/>
    <p:sldId id="261" r:id="rId6"/>
    <p:sldId id="262" r:id="rId7"/>
    <p:sldId id="263" r:id="rId8"/>
    <p:sldId id="264" r:id="rId9"/>
    <p:sldId id="257" r:id="rId10"/>
    <p:sldId id="269" r:id="rId11"/>
    <p:sldId id="265" r:id="rId12"/>
    <p:sldId id="268" r:id="rId13"/>
    <p:sldId id="270" r:id="rId14"/>
    <p:sldId id="267" r:id="rId15"/>
    <p:sldId id="266" r:id="rId16"/>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60"/>
  </p:normalViewPr>
  <p:slideViewPr>
    <p:cSldViewPr>
      <p:cViewPr varScale="1">
        <p:scale>
          <a:sx n="53" d="100"/>
          <a:sy n="53" d="100"/>
        </p:scale>
        <p:origin x="2274"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5AE7E5-435E-4F76-B887-29172FDC0066}" type="datetimeFigureOut">
              <a:rPr lang="en-US" smtClean="0"/>
              <a:pPr/>
              <a:t>10/6/2015</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5954C3-DA47-4076-BA91-C43290A5DD9F}" type="slidenum">
              <a:rPr lang="en-US" smtClean="0"/>
              <a:pPr/>
              <a:t>‹#›</a:t>
            </a:fld>
            <a:endParaRPr lang="en-US" dirty="0"/>
          </a:p>
        </p:txBody>
      </p:sp>
    </p:spTree>
    <p:extLst>
      <p:ext uri="{BB962C8B-B14F-4D97-AF65-F5344CB8AC3E}">
        <p14:creationId xmlns:p14="http://schemas.microsoft.com/office/powerpoint/2010/main" val="2196754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52920-388A-4B98-A33F-F0A554B39957}" type="slidenum">
              <a:rPr lang="en-US" smtClean="0"/>
              <a:pPr/>
              <a:t>2</a:t>
            </a:fld>
            <a:endParaRPr lang="en-US" dirty="0"/>
          </a:p>
        </p:txBody>
      </p:sp>
    </p:spTree>
    <p:extLst>
      <p:ext uri="{BB962C8B-B14F-4D97-AF65-F5344CB8AC3E}">
        <p14:creationId xmlns:p14="http://schemas.microsoft.com/office/powerpoint/2010/main" val="89657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52920-388A-4B98-A33F-F0A554B39957}" type="slidenum">
              <a:rPr lang="en-US" smtClean="0"/>
              <a:pPr/>
              <a:t>3</a:t>
            </a:fld>
            <a:endParaRPr lang="en-US" dirty="0"/>
          </a:p>
        </p:txBody>
      </p:sp>
    </p:spTree>
    <p:extLst>
      <p:ext uri="{BB962C8B-B14F-4D97-AF65-F5344CB8AC3E}">
        <p14:creationId xmlns:p14="http://schemas.microsoft.com/office/powerpoint/2010/main" val="139333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52920-388A-4B98-A33F-F0A554B39957}" type="slidenum">
              <a:rPr lang="en-US" smtClean="0"/>
              <a:pPr/>
              <a:t>4</a:t>
            </a:fld>
            <a:endParaRPr lang="en-US" dirty="0"/>
          </a:p>
        </p:txBody>
      </p:sp>
    </p:spTree>
    <p:extLst>
      <p:ext uri="{BB962C8B-B14F-4D97-AF65-F5344CB8AC3E}">
        <p14:creationId xmlns:p14="http://schemas.microsoft.com/office/powerpoint/2010/main" val="2109166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52920-388A-4B98-A33F-F0A554B39957}" type="slidenum">
              <a:rPr lang="en-US" smtClean="0"/>
              <a:pPr/>
              <a:t>5</a:t>
            </a:fld>
            <a:endParaRPr lang="en-US" dirty="0"/>
          </a:p>
        </p:txBody>
      </p:sp>
    </p:spTree>
    <p:extLst>
      <p:ext uri="{BB962C8B-B14F-4D97-AF65-F5344CB8AC3E}">
        <p14:creationId xmlns:p14="http://schemas.microsoft.com/office/powerpoint/2010/main" val="2158786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52920-388A-4B98-A33F-F0A554B39957}" type="slidenum">
              <a:rPr lang="en-US" smtClean="0"/>
              <a:pPr/>
              <a:t>6</a:t>
            </a:fld>
            <a:endParaRPr lang="en-US" dirty="0"/>
          </a:p>
        </p:txBody>
      </p:sp>
    </p:spTree>
    <p:extLst>
      <p:ext uri="{BB962C8B-B14F-4D97-AF65-F5344CB8AC3E}">
        <p14:creationId xmlns:p14="http://schemas.microsoft.com/office/powerpoint/2010/main" val="2635458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52920-388A-4B98-A33F-F0A554B39957}" type="slidenum">
              <a:rPr lang="en-US" smtClean="0"/>
              <a:pPr/>
              <a:t>7</a:t>
            </a:fld>
            <a:endParaRPr lang="en-US" dirty="0"/>
          </a:p>
        </p:txBody>
      </p:sp>
    </p:spTree>
    <p:extLst>
      <p:ext uri="{BB962C8B-B14F-4D97-AF65-F5344CB8AC3E}">
        <p14:creationId xmlns:p14="http://schemas.microsoft.com/office/powerpoint/2010/main" val="4143754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52920-388A-4B98-A33F-F0A554B39957}" type="slidenum">
              <a:rPr lang="en-US" smtClean="0"/>
              <a:pPr/>
              <a:t>8</a:t>
            </a:fld>
            <a:endParaRPr lang="en-US" dirty="0"/>
          </a:p>
        </p:txBody>
      </p:sp>
    </p:spTree>
    <p:extLst>
      <p:ext uri="{BB962C8B-B14F-4D97-AF65-F5344CB8AC3E}">
        <p14:creationId xmlns:p14="http://schemas.microsoft.com/office/powerpoint/2010/main" val="2018011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5954C3-DA47-4076-BA91-C43290A5DD9F}" type="slidenum">
              <a:rPr lang="en-US" smtClean="0"/>
              <a:pPr/>
              <a:t>11</a:t>
            </a:fld>
            <a:endParaRPr lang="en-US" dirty="0"/>
          </a:p>
        </p:txBody>
      </p:sp>
    </p:spTree>
    <p:extLst>
      <p:ext uri="{BB962C8B-B14F-4D97-AF65-F5344CB8AC3E}">
        <p14:creationId xmlns:p14="http://schemas.microsoft.com/office/powerpoint/2010/main" val="1930804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52920-388A-4B98-A33F-F0A554B39957}" type="slidenum">
              <a:rPr lang="en-US" smtClean="0"/>
              <a:pPr/>
              <a:t>15</a:t>
            </a:fld>
            <a:endParaRPr lang="en-US" dirty="0"/>
          </a:p>
        </p:txBody>
      </p:sp>
    </p:spTree>
    <p:extLst>
      <p:ext uri="{BB962C8B-B14F-4D97-AF65-F5344CB8AC3E}">
        <p14:creationId xmlns:p14="http://schemas.microsoft.com/office/powerpoint/2010/main" val="2892760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EEB05B-5D9C-4CA9-8B34-B40E8B19B951}" type="datetimeFigureOut">
              <a:rPr lang="en-US" smtClean="0"/>
              <a:pPr/>
              <a:t>10/6/2015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613B1F-1DE3-4D28-98A5-54C4D08B8B4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EEB05B-5D9C-4CA9-8B34-B40E8B19B951}" type="datetimeFigureOut">
              <a:rPr lang="en-US" smtClean="0"/>
              <a:pPr/>
              <a:t>10/6/2015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613B1F-1DE3-4D28-98A5-54C4D08B8B4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EEB05B-5D9C-4CA9-8B34-B40E8B19B951}" type="datetimeFigureOut">
              <a:rPr lang="en-US" smtClean="0"/>
              <a:pPr/>
              <a:t>10/6/2015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613B1F-1DE3-4D28-98A5-54C4D08B8B4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EEB05B-5D9C-4CA9-8B34-B40E8B19B951}" type="datetimeFigureOut">
              <a:rPr lang="en-US" smtClean="0"/>
              <a:pPr/>
              <a:t>10/6/2015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613B1F-1DE3-4D28-98A5-54C4D08B8B4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EEB05B-5D9C-4CA9-8B34-B40E8B19B951}" type="datetimeFigureOut">
              <a:rPr lang="en-US" smtClean="0"/>
              <a:pPr/>
              <a:t>10/6/2015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613B1F-1DE3-4D28-98A5-54C4D08B8B4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EEB05B-5D9C-4CA9-8B34-B40E8B19B951}" type="datetimeFigureOut">
              <a:rPr lang="en-US" smtClean="0"/>
              <a:pPr/>
              <a:t>10/6/2015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613B1F-1DE3-4D28-98A5-54C4D08B8B4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EEB05B-5D9C-4CA9-8B34-B40E8B19B951}" type="datetimeFigureOut">
              <a:rPr lang="en-US" smtClean="0"/>
              <a:pPr/>
              <a:t>10/6/2015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D613B1F-1DE3-4D28-98A5-54C4D08B8B4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EEB05B-5D9C-4CA9-8B34-B40E8B19B951}" type="datetimeFigureOut">
              <a:rPr lang="en-US" smtClean="0"/>
              <a:pPr/>
              <a:t>10/6/2015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613B1F-1DE3-4D28-98A5-54C4D08B8B4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EEB05B-5D9C-4CA9-8B34-B40E8B19B951}" type="datetimeFigureOut">
              <a:rPr lang="en-US" smtClean="0"/>
              <a:pPr/>
              <a:t>10/6/2015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613B1F-1DE3-4D28-98A5-54C4D08B8B4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EEB05B-5D9C-4CA9-8B34-B40E8B19B951}" type="datetimeFigureOut">
              <a:rPr lang="en-US" smtClean="0"/>
              <a:pPr/>
              <a:t>10/6/2015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613B1F-1DE3-4D28-98A5-54C4D08B8B4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EEB05B-5D9C-4CA9-8B34-B40E8B19B951}" type="datetimeFigureOut">
              <a:rPr lang="en-US" smtClean="0"/>
              <a:pPr/>
              <a:t>10/6/2015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613B1F-1DE3-4D28-98A5-54C4D08B8B4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9EEB05B-5D9C-4CA9-8B34-B40E8B19B951}" type="datetimeFigureOut">
              <a:rPr lang="en-US" smtClean="0"/>
              <a:pPr/>
              <a:t>10/6/2015</a:t>
            </a:fld>
            <a:endParaRPr lang="en-US"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D613B1F-1DE3-4D28-98A5-54C4D08B8B4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295400"/>
            <a:ext cx="5829300" cy="1960033"/>
          </a:xfrm>
        </p:spPr>
        <p:txBody>
          <a:bodyPr/>
          <a:lstStyle/>
          <a:p>
            <a:r>
              <a:rPr lang="en-US" b="1" dirty="0" smtClean="0"/>
              <a:t>OPERATION MANUAL</a:t>
            </a:r>
            <a:br>
              <a:rPr lang="en-US" b="1" dirty="0" smtClean="0"/>
            </a:br>
            <a:r>
              <a:rPr lang="en-US" b="1" dirty="0" smtClean="0"/>
              <a:t>SWB Compactor</a:t>
            </a:r>
            <a:endParaRPr lang="en-US" b="1" dirty="0"/>
          </a:p>
        </p:txBody>
      </p:sp>
      <p:pic>
        <p:nvPicPr>
          <p:cNvPr id="6" name="Picture 5" descr="DSC_0044 (2).JPG"/>
          <p:cNvPicPr>
            <a:picLocks noChangeAspect="1"/>
          </p:cNvPicPr>
          <p:nvPr/>
        </p:nvPicPr>
        <p:blipFill>
          <a:blip r:embed="rId2" cstate="print"/>
          <a:stretch>
            <a:fillRect/>
          </a:stretch>
        </p:blipFill>
        <p:spPr>
          <a:xfrm>
            <a:off x="1" y="3117747"/>
            <a:ext cx="6858000" cy="6026253"/>
          </a:xfrm>
          <a:prstGeom prst="rect">
            <a:avLst/>
          </a:prstGeom>
        </p:spPr>
      </p:pic>
      <p:pic>
        <p:nvPicPr>
          <p:cNvPr id="7" name="Picture 6" descr="mainlogo.jpg"/>
          <p:cNvPicPr>
            <a:picLocks noChangeAspect="1"/>
          </p:cNvPicPr>
          <p:nvPr/>
        </p:nvPicPr>
        <p:blipFill>
          <a:blip r:embed="rId3" cstate="print"/>
          <a:stretch>
            <a:fillRect/>
          </a:stretch>
        </p:blipFill>
        <p:spPr>
          <a:xfrm>
            <a:off x="0" y="0"/>
            <a:ext cx="6858000" cy="13042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descr="DSC_0118comp.jpg"/>
          <p:cNvPicPr>
            <a:picLocks noChangeAspect="1"/>
          </p:cNvPicPr>
          <p:nvPr/>
        </p:nvPicPr>
        <p:blipFill>
          <a:blip r:embed="rId2" cstate="print"/>
          <a:stretch>
            <a:fillRect/>
          </a:stretch>
        </p:blipFill>
        <p:spPr>
          <a:xfrm>
            <a:off x="3505200" y="5334000"/>
            <a:ext cx="3208232" cy="2133600"/>
          </a:xfrm>
          <a:prstGeom prst="rect">
            <a:avLst/>
          </a:prstGeom>
        </p:spPr>
      </p:pic>
      <p:pic>
        <p:nvPicPr>
          <p:cNvPr id="23" name="Picture 22" descr="DSC_0073.JPG"/>
          <p:cNvPicPr>
            <a:picLocks noChangeAspect="1"/>
          </p:cNvPicPr>
          <p:nvPr/>
        </p:nvPicPr>
        <p:blipFill>
          <a:blip r:embed="rId3" cstate="print"/>
          <a:stretch>
            <a:fillRect/>
          </a:stretch>
        </p:blipFill>
        <p:spPr>
          <a:xfrm rot="16200000">
            <a:off x="2968152" y="1527648"/>
            <a:ext cx="4114800" cy="2735904"/>
          </a:xfrm>
          <a:prstGeom prst="rect">
            <a:avLst/>
          </a:prstGeom>
        </p:spPr>
      </p:pic>
      <p:sp>
        <p:nvSpPr>
          <p:cNvPr id="5" name="TextBox 4"/>
          <p:cNvSpPr txBox="1"/>
          <p:nvPr/>
        </p:nvSpPr>
        <p:spPr>
          <a:xfrm>
            <a:off x="2057400" y="228600"/>
            <a:ext cx="3200400" cy="400110"/>
          </a:xfrm>
          <a:prstGeom prst="rect">
            <a:avLst/>
          </a:prstGeom>
          <a:noFill/>
        </p:spPr>
        <p:txBody>
          <a:bodyPr wrap="square" rtlCol="0">
            <a:spAutoFit/>
          </a:bodyPr>
          <a:lstStyle/>
          <a:p>
            <a:r>
              <a:rPr lang="en-US" sz="2000" b="1" u="sng" dirty="0" smtClean="0"/>
              <a:t>Feed the twine as shown</a:t>
            </a:r>
            <a:endParaRPr lang="en-US" sz="2000" b="1" u="sng" dirty="0"/>
          </a:p>
        </p:txBody>
      </p:sp>
      <p:pic>
        <p:nvPicPr>
          <p:cNvPr id="6" name="Picture 5" descr="DSC_0006 (2)comp.jpg"/>
          <p:cNvPicPr>
            <a:picLocks noChangeAspect="1"/>
          </p:cNvPicPr>
          <p:nvPr/>
        </p:nvPicPr>
        <p:blipFill>
          <a:blip r:embed="rId4" cstate="print"/>
          <a:stretch>
            <a:fillRect/>
          </a:stretch>
        </p:blipFill>
        <p:spPr>
          <a:xfrm>
            <a:off x="152400" y="838200"/>
            <a:ext cx="3208232" cy="2133600"/>
          </a:xfrm>
          <a:prstGeom prst="rect">
            <a:avLst/>
          </a:prstGeom>
        </p:spPr>
      </p:pic>
      <p:sp>
        <p:nvSpPr>
          <p:cNvPr id="7" name="TextBox 6"/>
          <p:cNvSpPr txBox="1"/>
          <p:nvPr/>
        </p:nvSpPr>
        <p:spPr>
          <a:xfrm>
            <a:off x="1219200" y="838200"/>
            <a:ext cx="990600" cy="400110"/>
          </a:xfrm>
          <a:prstGeom prst="rect">
            <a:avLst/>
          </a:prstGeom>
          <a:solidFill>
            <a:schemeClr val="bg1">
              <a:alpha val="80000"/>
            </a:schemeClr>
          </a:solidFill>
        </p:spPr>
        <p:txBody>
          <a:bodyPr wrap="square" rtlCol="0">
            <a:spAutoFit/>
          </a:bodyPr>
          <a:lstStyle/>
          <a:p>
            <a:r>
              <a:rPr lang="en-US" sz="2000" b="1" dirty="0" smtClean="0"/>
              <a:t>Step #1</a:t>
            </a:r>
            <a:endParaRPr lang="en-US" sz="2000" b="1" dirty="0"/>
          </a:p>
        </p:txBody>
      </p:sp>
      <p:cxnSp>
        <p:nvCxnSpPr>
          <p:cNvPr id="9" name="Straight Arrow Connector 8"/>
          <p:cNvCxnSpPr/>
          <p:nvPr/>
        </p:nvCxnSpPr>
        <p:spPr>
          <a:xfrm flipH="1">
            <a:off x="2667000" y="1752600"/>
            <a:ext cx="15240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143000" y="1752600"/>
            <a:ext cx="7620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419600" y="838200"/>
            <a:ext cx="990600" cy="400110"/>
          </a:xfrm>
          <a:prstGeom prst="rect">
            <a:avLst/>
          </a:prstGeom>
          <a:solidFill>
            <a:schemeClr val="bg1">
              <a:alpha val="80000"/>
            </a:schemeClr>
          </a:solidFill>
        </p:spPr>
        <p:txBody>
          <a:bodyPr wrap="square" rtlCol="0">
            <a:spAutoFit/>
          </a:bodyPr>
          <a:lstStyle/>
          <a:p>
            <a:r>
              <a:rPr lang="en-US" sz="2000" b="1" dirty="0" smtClean="0"/>
              <a:t>Step #2</a:t>
            </a:r>
            <a:endParaRPr lang="en-US" sz="2000" b="1" dirty="0"/>
          </a:p>
        </p:txBody>
      </p:sp>
      <p:cxnSp>
        <p:nvCxnSpPr>
          <p:cNvPr id="16" name="Straight Arrow Connector 15"/>
          <p:cNvCxnSpPr/>
          <p:nvPr/>
        </p:nvCxnSpPr>
        <p:spPr>
          <a:xfrm flipH="1">
            <a:off x="5486400" y="1752600"/>
            <a:ext cx="1524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267200" y="1828800"/>
            <a:ext cx="15240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562600" y="3581400"/>
            <a:ext cx="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648200" y="3581400"/>
            <a:ext cx="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733800" y="2667000"/>
            <a:ext cx="1143000" cy="400110"/>
          </a:xfrm>
          <a:prstGeom prst="rect">
            <a:avLst/>
          </a:prstGeom>
          <a:solidFill>
            <a:schemeClr val="bg1">
              <a:alpha val="80000"/>
            </a:schemeClr>
          </a:solidFill>
        </p:spPr>
        <p:txBody>
          <a:bodyPr wrap="square" rtlCol="0">
            <a:spAutoFit/>
          </a:bodyPr>
          <a:lstStyle/>
          <a:p>
            <a:r>
              <a:rPr lang="en-US" sz="1000" b="1" dirty="0" smtClean="0"/>
              <a:t>Twine goes thru all 4 eyelets</a:t>
            </a:r>
            <a:endParaRPr lang="en-US" sz="1000" b="1" dirty="0"/>
          </a:p>
        </p:txBody>
      </p:sp>
      <p:cxnSp>
        <p:nvCxnSpPr>
          <p:cNvPr id="25" name="Straight Arrow Connector 24"/>
          <p:cNvCxnSpPr>
            <a:stCxn id="24" idx="3"/>
          </p:cNvCxnSpPr>
          <p:nvPr/>
        </p:nvCxnSpPr>
        <p:spPr>
          <a:xfrm>
            <a:off x="4876800" y="2867055"/>
            <a:ext cx="457200" cy="71434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4" idx="3"/>
          </p:cNvCxnSpPr>
          <p:nvPr/>
        </p:nvCxnSpPr>
        <p:spPr>
          <a:xfrm flipV="1">
            <a:off x="4876800" y="2209800"/>
            <a:ext cx="457200" cy="65725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4" idx="0"/>
          </p:cNvCxnSpPr>
          <p:nvPr/>
        </p:nvCxnSpPr>
        <p:spPr>
          <a:xfrm flipV="1">
            <a:off x="4305300" y="2286000"/>
            <a:ext cx="1143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4" idx="2"/>
          </p:cNvCxnSpPr>
          <p:nvPr/>
        </p:nvCxnSpPr>
        <p:spPr>
          <a:xfrm>
            <a:off x="4305300" y="3067110"/>
            <a:ext cx="190500" cy="51429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562600" y="2286000"/>
            <a:ext cx="1295400" cy="400110"/>
          </a:xfrm>
          <a:prstGeom prst="rect">
            <a:avLst/>
          </a:prstGeom>
          <a:solidFill>
            <a:schemeClr val="bg1">
              <a:alpha val="80000"/>
            </a:schemeClr>
          </a:solidFill>
        </p:spPr>
        <p:txBody>
          <a:bodyPr wrap="square" rtlCol="0">
            <a:spAutoFit/>
          </a:bodyPr>
          <a:lstStyle/>
          <a:p>
            <a:r>
              <a:rPr lang="en-US" sz="1000" b="1" dirty="0" smtClean="0"/>
              <a:t>Twine goes on inside of braces as shown</a:t>
            </a:r>
            <a:endParaRPr lang="en-US" sz="1000" b="1" dirty="0"/>
          </a:p>
        </p:txBody>
      </p:sp>
      <p:cxnSp>
        <p:nvCxnSpPr>
          <p:cNvPr id="38" name="Straight Arrow Connector 37"/>
          <p:cNvCxnSpPr>
            <a:stCxn id="37" idx="2"/>
          </p:cNvCxnSpPr>
          <p:nvPr/>
        </p:nvCxnSpPr>
        <p:spPr>
          <a:xfrm flipH="1">
            <a:off x="5486400" y="2686110"/>
            <a:ext cx="723900" cy="28569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1" name="Picture 40" descr="DSC_0023comp.jpg"/>
          <p:cNvPicPr>
            <a:picLocks noChangeAspect="1"/>
          </p:cNvPicPr>
          <p:nvPr/>
        </p:nvPicPr>
        <p:blipFill>
          <a:blip r:embed="rId5" cstate="print"/>
          <a:stretch>
            <a:fillRect/>
          </a:stretch>
        </p:blipFill>
        <p:spPr>
          <a:xfrm>
            <a:off x="152400" y="5334000"/>
            <a:ext cx="3200400" cy="2128391"/>
          </a:xfrm>
          <a:prstGeom prst="rect">
            <a:avLst/>
          </a:prstGeom>
        </p:spPr>
      </p:pic>
      <p:sp>
        <p:nvSpPr>
          <p:cNvPr id="42" name="TextBox 41"/>
          <p:cNvSpPr txBox="1"/>
          <p:nvPr/>
        </p:nvSpPr>
        <p:spPr>
          <a:xfrm>
            <a:off x="1219200" y="5334000"/>
            <a:ext cx="990600" cy="400110"/>
          </a:xfrm>
          <a:prstGeom prst="rect">
            <a:avLst/>
          </a:prstGeom>
          <a:solidFill>
            <a:schemeClr val="bg1">
              <a:alpha val="80000"/>
            </a:schemeClr>
          </a:solidFill>
        </p:spPr>
        <p:txBody>
          <a:bodyPr wrap="square" rtlCol="0">
            <a:spAutoFit/>
          </a:bodyPr>
          <a:lstStyle/>
          <a:p>
            <a:r>
              <a:rPr lang="en-US" sz="2000" b="1" dirty="0" smtClean="0"/>
              <a:t>Step #4</a:t>
            </a:r>
            <a:endParaRPr lang="en-US" sz="2000" b="1" dirty="0"/>
          </a:p>
        </p:txBody>
      </p:sp>
      <p:sp>
        <p:nvSpPr>
          <p:cNvPr id="43" name="TextBox 42"/>
          <p:cNvSpPr txBox="1"/>
          <p:nvPr/>
        </p:nvSpPr>
        <p:spPr>
          <a:xfrm>
            <a:off x="990600" y="5791200"/>
            <a:ext cx="1295400" cy="400110"/>
          </a:xfrm>
          <a:prstGeom prst="rect">
            <a:avLst/>
          </a:prstGeom>
          <a:solidFill>
            <a:schemeClr val="bg1">
              <a:alpha val="80000"/>
            </a:schemeClr>
          </a:solidFill>
        </p:spPr>
        <p:txBody>
          <a:bodyPr wrap="square" rtlCol="0">
            <a:spAutoFit/>
          </a:bodyPr>
          <a:lstStyle/>
          <a:p>
            <a:r>
              <a:rPr lang="en-US" sz="1000" b="1" dirty="0" smtClean="0"/>
              <a:t>Twine goes on inside of braces as shown</a:t>
            </a:r>
            <a:endParaRPr lang="en-US" sz="1000" b="1" dirty="0"/>
          </a:p>
        </p:txBody>
      </p:sp>
      <p:cxnSp>
        <p:nvCxnSpPr>
          <p:cNvPr id="44" name="Straight Arrow Connector 43"/>
          <p:cNvCxnSpPr>
            <a:stCxn id="43" idx="3"/>
          </p:cNvCxnSpPr>
          <p:nvPr/>
        </p:nvCxnSpPr>
        <p:spPr>
          <a:xfrm flipV="1">
            <a:off x="2286000" y="5943600"/>
            <a:ext cx="152400" cy="4765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514600" y="6324600"/>
            <a:ext cx="1295400" cy="707886"/>
          </a:xfrm>
          <a:prstGeom prst="rect">
            <a:avLst/>
          </a:prstGeom>
          <a:solidFill>
            <a:schemeClr val="bg1">
              <a:alpha val="80000"/>
            </a:schemeClr>
          </a:solidFill>
        </p:spPr>
        <p:txBody>
          <a:bodyPr wrap="square" rtlCol="0">
            <a:spAutoFit/>
          </a:bodyPr>
          <a:lstStyle/>
          <a:p>
            <a:r>
              <a:rPr lang="en-US" sz="1000" b="1" dirty="0" smtClean="0"/>
              <a:t>Twine goes alongside kicker plates and behind twine release</a:t>
            </a:r>
            <a:endParaRPr lang="en-US" sz="1000" b="1" dirty="0"/>
          </a:p>
        </p:txBody>
      </p:sp>
      <p:cxnSp>
        <p:nvCxnSpPr>
          <p:cNvPr id="48" name="Straight Arrow Connector 47"/>
          <p:cNvCxnSpPr>
            <a:stCxn id="47" idx="1"/>
          </p:cNvCxnSpPr>
          <p:nvPr/>
        </p:nvCxnSpPr>
        <p:spPr>
          <a:xfrm flipH="1">
            <a:off x="2286000" y="6678543"/>
            <a:ext cx="228600" cy="10325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1" name="Picture 50" descr="DSC_0050comp.jpg"/>
          <p:cNvPicPr>
            <a:picLocks noChangeAspect="1"/>
          </p:cNvPicPr>
          <p:nvPr/>
        </p:nvPicPr>
        <p:blipFill>
          <a:blip r:embed="rId6" cstate="print"/>
          <a:stretch>
            <a:fillRect/>
          </a:stretch>
        </p:blipFill>
        <p:spPr>
          <a:xfrm>
            <a:off x="152400" y="3048000"/>
            <a:ext cx="3200400" cy="2128391"/>
          </a:xfrm>
          <a:prstGeom prst="rect">
            <a:avLst/>
          </a:prstGeom>
        </p:spPr>
      </p:pic>
      <p:sp>
        <p:nvSpPr>
          <p:cNvPr id="52" name="TextBox 51"/>
          <p:cNvSpPr txBox="1"/>
          <p:nvPr/>
        </p:nvSpPr>
        <p:spPr>
          <a:xfrm>
            <a:off x="2438400" y="3733800"/>
            <a:ext cx="1295400" cy="707886"/>
          </a:xfrm>
          <a:prstGeom prst="rect">
            <a:avLst/>
          </a:prstGeom>
          <a:solidFill>
            <a:schemeClr val="bg1">
              <a:alpha val="80000"/>
            </a:schemeClr>
          </a:solidFill>
        </p:spPr>
        <p:txBody>
          <a:bodyPr wrap="square" rtlCol="0">
            <a:spAutoFit/>
          </a:bodyPr>
          <a:lstStyle/>
          <a:p>
            <a:r>
              <a:rPr lang="en-US" sz="1000" b="1" dirty="0" smtClean="0"/>
              <a:t>Twine goes alongside kicker plates and behind twine release ears</a:t>
            </a:r>
            <a:endParaRPr lang="en-US" sz="1000" b="1" dirty="0"/>
          </a:p>
        </p:txBody>
      </p:sp>
      <p:cxnSp>
        <p:nvCxnSpPr>
          <p:cNvPr id="53" name="Straight Arrow Connector 52"/>
          <p:cNvCxnSpPr>
            <a:stCxn id="52" idx="1"/>
          </p:cNvCxnSpPr>
          <p:nvPr/>
        </p:nvCxnSpPr>
        <p:spPr>
          <a:xfrm flipH="1">
            <a:off x="2286000" y="4087743"/>
            <a:ext cx="152400" cy="40805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371600" y="3048000"/>
            <a:ext cx="990600" cy="400110"/>
          </a:xfrm>
          <a:prstGeom prst="rect">
            <a:avLst/>
          </a:prstGeom>
          <a:solidFill>
            <a:schemeClr val="bg1">
              <a:alpha val="80000"/>
            </a:schemeClr>
          </a:solidFill>
        </p:spPr>
        <p:txBody>
          <a:bodyPr wrap="square" rtlCol="0">
            <a:spAutoFit/>
          </a:bodyPr>
          <a:lstStyle/>
          <a:p>
            <a:r>
              <a:rPr lang="en-US" sz="2000" b="1" dirty="0" smtClean="0"/>
              <a:t>Step #3</a:t>
            </a:r>
            <a:endParaRPr lang="en-US" sz="2000" b="1" dirty="0"/>
          </a:p>
        </p:txBody>
      </p:sp>
      <p:sp>
        <p:nvSpPr>
          <p:cNvPr id="56" name="TextBox 55"/>
          <p:cNvSpPr txBox="1"/>
          <p:nvPr/>
        </p:nvSpPr>
        <p:spPr>
          <a:xfrm>
            <a:off x="152400" y="3886200"/>
            <a:ext cx="1295400" cy="553998"/>
          </a:xfrm>
          <a:prstGeom prst="rect">
            <a:avLst/>
          </a:prstGeom>
          <a:solidFill>
            <a:schemeClr val="bg1">
              <a:alpha val="80000"/>
            </a:schemeClr>
          </a:solidFill>
        </p:spPr>
        <p:txBody>
          <a:bodyPr wrap="square" rtlCol="0">
            <a:spAutoFit/>
          </a:bodyPr>
          <a:lstStyle/>
          <a:p>
            <a:r>
              <a:rPr lang="en-US" sz="1000" b="1" dirty="0" smtClean="0"/>
              <a:t>Slide twine release into the closed position as shown</a:t>
            </a:r>
            <a:endParaRPr lang="en-US" sz="1000" b="1" dirty="0"/>
          </a:p>
        </p:txBody>
      </p:sp>
      <p:cxnSp>
        <p:nvCxnSpPr>
          <p:cNvPr id="57" name="Straight Arrow Connector 56"/>
          <p:cNvCxnSpPr>
            <a:stCxn id="56" idx="2"/>
          </p:cNvCxnSpPr>
          <p:nvPr/>
        </p:nvCxnSpPr>
        <p:spPr>
          <a:xfrm>
            <a:off x="800100" y="4440198"/>
            <a:ext cx="495300" cy="5560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581400" y="5334000"/>
            <a:ext cx="990600" cy="400110"/>
          </a:xfrm>
          <a:prstGeom prst="rect">
            <a:avLst/>
          </a:prstGeom>
          <a:solidFill>
            <a:schemeClr val="bg1">
              <a:alpha val="80000"/>
            </a:schemeClr>
          </a:solidFill>
        </p:spPr>
        <p:txBody>
          <a:bodyPr wrap="square" rtlCol="0">
            <a:spAutoFit/>
          </a:bodyPr>
          <a:lstStyle/>
          <a:p>
            <a:r>
              <a:rPr lang="en-US" sz="2000" b="1" dirty="0" smtClean="0"/>
              <a:t>Step #5</a:t>
            </a:r>
            <a:endParaRPr lang="en-US" sz="2000" b="1" dirty="0"/>
          </a:p>
        </p:txBody>
      </p:sp>
      <p:sp>
        <p:nvSpPr>
          <p:cNvPr id="64" name="TextBox 63"/>
          <p:cNvSpPr txBox="1"/>
          <p:nvPr/>
        </p:nvSpPr>
        <p:spPr>
          <a:xfrm>
            <a:off x="5410200" y="5334000"/>
            <a:ext cx="1295400" cy="1015663"/>
          </a:xfrm>
          <a:prstGeom prst="rect">
            <a:avLst/>
          </a:prstGeom>
          <a:solidFill>
            <a:schemeClr val="bg1">
              <a:alpha val="80000"/>
            </a:schemeClr>
          </a:solidFill>
        </p:spPr>
        <p:txBody>
          <a:bodyPr wrap="square" rtlCol="0">
            <a:spAutoFit/>
          </a:bodyPr>
          <a:lstStyle/>
          <a:p>
            <a:r>
              <a:rPr lang="en-US" sz="1000" b="1" dirty="0" smtClean="0"/>
              <a:t>Close and latch lower door. Feed twine thru slot, tie a loop in the end and hook it on the tang as shown</a:t>
            </a:r>
            <a:endParaRPr lang="en-US" sz="1000" b="1" dirty="0"/>
          </a:p>
        </p:txBody>
      </p:sp>
      <p:cxnSp>
        <p:nvCxnSpPr>
          <p:cNvPr id="65" name="Straight Arrow Connector 64"/>
          <p:cNvCxnSpPr>
            <a:stCxn id="64" idx="2"/>
          </p:cNvCxnSpPr>
          <p:nvPr/>
        </p:nvCxnSpPr>
        <p:spPr>
          <a:xfrm flipH="1">
            <a:off x="5562600" y="6349663"/>
            <a:ext cx="495300" cy="5845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143000" y="7086600"/>
            <a:ext cx="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133600" y="7010400"/>
            <a:ext cx="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819400" y="7162800"/>
            <a:ext cx="1295400" cy="553998"/>
          </a:xfrm>
          <a:prstGeom prst="rect">
            <a:avLst/>
          </a:prstGeom>
          <a:solidFill>
            <a:schemeClr val="bg1">
              <a:alpha val="80000"/>
            </a:schemeClr>
          </a:solidFill>
        </p:spPr>
        <p:txBody>
          <a:bodyPr wrap="square" rtlCol="0">
            <a:spAutoFit/>
          </a:bodyPr>
          <a:lstStyle/>
          <a:p>
            <a:r>
              <a:rPr lang="en-US" sz="1000" b="1" dirty="0" smtClean="0"/>
              <a:t>Twine comes thru slot in door and over the plate as shown</a:t>
            </a:r>
            <a:endParaRPr lang="en-US" sz="1000" b="1" dirty="0"/>
          </a:p>
        </p:txBody>
      </p:sp>
      <p:cxnSp>
        <p:nvCxnSpPr>
          <p:cNvPr id="46" name="Straight Arrow Connector 45"/>
          <p:cNvCxnSpPr>
            <a:stCxn id="45" idx="3"/>
          </p:cNvCxnSpPr>
          <p:nvPr/>
        </p:nvCxnSpPr>
        <p:spPr>
          <a:xfrm flipV="1">
            <a:off x="4114800" y="7086601"/>
            <a:ext cx="457200" cy="3531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6019800"/>
            <a:ext cx="5486400" cy="3785652"/>
          </a:xfrm>
          <a:prstGeom prst="rect">
            <a:avLst/>
          </a:prstGeom>
        </p:spPr>
        <p:txBody>
          <a:bodyPr wrap="square">
            <a:spAutoFit/>
          </a:bodyPr>
          <a:lstStyle/>
          <a:p>
            <a:r>
              <a:rPr lang="en-US" sz="1000" b="1" u="sng" dirty="0" smtClean="0"/>
              <a:t>LOADING THE SWB COMPACTOR</a:t>
            </a:r>
          </a:p>
          <a:p>
            <a:r>
              <a:rPr lang="en-US" sz="1000" dirty="0" smtClean="0"/>
              <a:t>Before loading the compactor make sure the ram is raised all the way up and twine is fed thru compactor and hooked on the lower cross bar on the lower door. Make sure the lower door is latched properly. Load compactor evenly and do not insert large solid objects like concrete blocks or boards into compactor. Fill compactor all the way to the bottom of the ram. Close the top door and lower ram all the way down then reverse the handle and raise it all the way up. Open top door and repeat the process until the ram will not go below the material retention teeth on the inside of the lower door. Leave the ram down on the last stroke when the compactor is full. Open top door with the ram all the way down putting pressure on the bale. Tie off the bale as shown on the following page. </a:t>
            </a:r>
            <a:r>
              <a:rPr lang="en-US" sz="1000" b="1" dirty="0" smtClean="0"/>
              <a:t>Never allow the compactor to get so full that the ram stops above the lower door!</a:t>
            </a:r>
          </a:p>
          <a:p>
            <a:endParaRPr lang="en-US" sz="1000" dirty="0" smtClean="0"/>
          </a:p>
          <a:p>
            <a:r>
              <a:rPr lang="en-US" sz="1200" b="1" dirty="0" smtClean="0"/>
              <a:t>Warning: Never operate the compactor with any door open! If ram operates with any door open repair safety valve and, or replace any safety feature as needed. Keep hands away from moving parts and do not stand in front of compactor while operating!</a:t>
            </a:r>
          </a:p>
          <a:p>
            <a:endParaRPr lang="en-US" sz="1200" b="1" dirty="0" smtClean="0"/>
          </a:p>
          <a:p>
            <a:r>
              <a:rPr lang="en-US" sz="1200" b="1" dirty="0" smtClean="0"/>
              <a:t>Warning: Never put containers with liquid in them inside compactor! Make sure all containers are completely empty before compacting them!</a:t>
            </a:r>
            <a:endParaRPr lang="en-US" sz="1000" b="1" dirty="0" smtClean="0"/>
          </a:p>
          <a:p>
            <a:endParaRPr lang="en-US" sz="1200" b="1" dirty="0" smtClean="0"/>
          </a:p>
          <a:p>
            <a:endParaRPr lang="en-US" sz="1200" b="1" dirty="0" smtClean="0"/>
          </a:p>
          <a:p>
            <a:endParaRPr lang="en-US" sz="1000" b="1" dirty="0" smtClean="0"/>
          </a:p>
          <a:p>
            <a:endParaRPr lang="en-US" sz="1200" dirty="0"/>
          </a:p>
        </p:txBody>
      </p:sp>
      <p:sp>
        <p:nvSpPr>
          <p:cNvPr id="6" name="Isosceles Triangle 5"/>
          <p:cNvSpPr/>
          <p:nvPr/>
        </p:nvSpPr>
        <p:spPr>
          <a:xfrm>
            <a:off x="152400" y="7467600"/>
            <a:ext cx="533400" cy="457200"/>
          </a:xfrm>
          <a:prstGeom prst="triangle">
            <a:avLst>
              <a:gd name="adj" fmla="val 49107"/>
            </a:avLst>
          </a:prstGeom>
          <a:solidFill>
            <a:schemeClr val="tx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3200" b="1" dirty="0" smtClean="0"/>
              <a:t>!</a:t>
            </a:r>
            <a:endParaRPr lang="en-US" sz="3200" b="1" dirty="0"/>
          </a:p>
        </p:txBody>
      </p:sp>
      <p:pic>
        <p:nvPicPr>
          <p:cNvPr id="9" name="Picture 8" descr="DSC_0004comp.jpg"/>
          <p:cNvPicPr>
            <a:picLocks noChangeAspect="1"/>
          </p:cNvPicPr>
          <p:nvPr/>
        </p:nvPicPr>
        <p:blipFill>
          <a:blip r:embed="rId3" cstate="print"/>
          <a:stretch>
            <a:fillRect/>
          </a:stretch>
        </p:blipFill>
        <p:spPr>
          <a:xfrm>
            <a:off x="0" y="-1"/>
            <a:ext cx="6858000" cy="6026253"/>
          </a:xfrm>
          <a:prstGeom prst="rect">
            <a:avLst/>
          </a:prstGeom>
        </p:spPr>
      </p:pic>
      <p:sp>
        <p:nvSpPr>
          <p:cNvPr id="7" name="TextBox 6"/>
          <p:cNvSpPr txBox="1"/>
          <p:nvPr/>
        </p:nvSpPr>
        <p:spPr>
          <a:xfrm>
            <a:off x="5410200" y="2743200"/>
            <a:ext cx="990600" cy="523220"/>
          </a:xfrm>
          <a:prstGeom prst="rect">
            <a:avLst/>
          </a:prstGeom>
          <a:solidFill>
            <a:schemeClr val="bg1">
              <a:alpha val="50000"/>
            </a:schemeClr>
          </a:solidFill>
        </p:spPr>
        <p:txBody>
          <a:bodyPr wrap="square" rtlCol="0">
            <a:spAutoFit/>
          </a:bodyPr>
          <a:lstStyle/>
          <a:p>
            <a:r>
              <a:rPr lang="en-US" sz="1400" b="1" dirty="0" smtClean="0"/>
              <a:t>Control Valve</a:t>
            </a:r>
            <a:endParaRPr lang="en-US" sz="1400" b="1" dirty="0"/>
          </a:p>
        </p:txBody>
      </p:sp>
      <p:cxnSp>
        <p:nvCxnSpPr>
          <p:cNvPr id="10" name="Straight Arrow Connector 9"/>
          <p:cNvCxnSpPr>
            <a:stCxn id="7" idx="1"/>
          </p:cNvCxnSpPr>
          <p:nvPr/>
        </p:nvCxnSpPr>
        <p:spPr>
          <a:xfrm flipH="1">
            <a:off x="4648200" y="3004810"/>
            <a:ext cx="762000" cy="4319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34000" y="4572000"/>
            <a:ext cx="1524000" cy="307777"/>
          </a:xfrm>
          <a:prstGeom prst="rect">
            <a:avLst/>
          </a:prstGeom>
          <a:solidFill>
            <a:schemeClr val="bg1">
              <a:alpha val="50000"/>
            </a:schemeClr>
          </a:solidFill>
        </p:spPr>
        <p:txBody>
          <a:bodyPr wrap="square" rtlCol="0">
            <a:spAutoFit/>
          </a:bodyPr>
          <a:lstStyle/>
          <a:p>
            <a:r>
              <a:rPr lang="en-US" sz="1400" b="1" dirty="0" smtClean="0"/>
              <a:t>Bale Ejector Lever</a:t>
            </a:r>
            <a:endParaRPr lang="en-US" sz="1400" b="1" dirty="0"/>
          </a:p>
        </p:txBody>
      </p:sp>
      <p:cxnSp>
        <p:nvCxnSpPr>
          <p:cNvPr id="13" name="Straight Arrow Connector 12"/>
          <p:cNvCxnSpPr>
            <a:stCxn id="12" idx="1"/>
          </p:cNvCxnSpPr>
          <p:nvPr/>
        </p:nvCxnSpPr>
        <p:spPr>
          <a:xfrm flipH="1" flipV="1">
            <a:off x="4724400" y="4724400"/>
            <a:ext cx="609600" cy="1489"/>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95400" y="4343400"/>
            <a:ext cx="990600" cy="523220"/>
          </a:xfrm>
          <a:prstGeom prst="rect">
            <a:avLst/>
          </a:prstGeom>
          <a:solidFill>
            <a:schemeClr val="bg1">
              <a:alpha val="50000"/>
            </a:schemeClr>
          </a:solidFill>
        </p:spPr>
        <p:txBody>
          <a:bodyPr wrap="square" rtlCol="0">
            <a:spAutoFit/>
          </a:bodyPr>
          <a:lstStyle/>
          <a:p>
            <a:r>
              <a:rPr lang="en-US" sz="1400" b="1" dirty="0" smtClean="0"/>
              <a:t>Twine Hook</a:t>
            </a:r>
            <a:endParaRPr lang="en-US" sz="1400" b="1" dirty="0"/>
          </a:p>
        </p:txBody>
      </p:sp>
      <p:cxnSp>
        <p:nvCxnSpPr>
          <p:cNvPr id="18" name="Straight Arrow Connector 17"/>
          <p:cNvCxnSpPr>
            <a:stCxn id="17" idx="3"/>
          </p:cNvCxnSpPr>
          <p:nvPr/>
        </p:nvCxnSpPr>
        <p:spPr>
          <a:xfrm>
            <a:off x="2286000" y="4605010"/>
            <a:ext cx="1219200" cy="4319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219200" y="2819400"/>
            <a:ext cx="685800" cy="523220"/>
          </a:xfrm>
          <a:prstGeom prst="rect">
            <a:avLst/>
          </a:prstGeom>
          <a:solidFill>
            <a:schemeClr val="bg1">
              <a:alpha val="50000"/>
            </a:schemeClr>
          </a:solidFill>
        </p:spPr>
        <p:txBody>
          <a:bodyPr wrap="square" rtlCol="0">
            <a:spAutoFit/>
          </a:bodyPr>
          <a:lstStyle/>
          <a:p>
            <a:r>
              <a:rPr lang="en-US" sz="1400" b="1" dirty="0" smtClean="0"/>
              <a:t>Upper Door</a:t>
            </a:r>
            <a:endParaRPr lang="en-US" sz="1400" b="1" dirty="0"/>
          </a:p>
        </p:txBody>
      </p:sp>
      <p:sp>
        <p:nvSpPr>
          <p:cNvPr id="23" name="TextBox 22"/>
          <p:cNvSpPr txBox="1"/>
          <p:nvPr/>
        </p:nvSpPr>
        <p:spPr>
          <a:xfrm>
            <a:off x="3581400" y="4800600"/>
            <a:ext cx="685800" cy="523220"/>
          </a:xfrm>
          <a:prstGeom prst="rect">
            <a:avLst/>
          </a:prstGeom>
          <a:solidFill>
            <a:schemeClr val="bg1">
              <a:alpha val="50000"/>
            </a:schemeClr>
          </a:solidFill>
        </p:spPr>
        <p:txBody>
          <a:bodyPr wrap="square" rtlCol="0">
            <a:spAutoFit/>
          </a:bodyPr>
          <a:lstStyle/>
          <a:p>
            <a:r>
              <a:rPr lang="en-US" sz="1400" b="1" dirty="0" smtClean="0"/>
              <a:t>Lower Door</a:t>
            </a:r>
            <a:endParaRPr lang="en-US" sz="1400" b="1" dirty="0"/>
          </a:p>
        </p:txBody>
      </p:sp>
      <p:sp>
        <p:nvSpPr>
          <p:cNvPr id="24" name="TextBox 23"/>
          <p:cNvSpPr txBox="1"/>
          <p:nvPr/>
        </p:nvSpPr>
        <p:spPr>
          <a:xfrm>
            <a:off x="3048000" y="3276600"/>
            <a:ext cx="990600" cy="523220"/>
          </a:xfrm>
          <a:prstGeom prst="rect">
            <a:avLst/>
          </a:prstGeom>
          <a:solidFill>
            <a:schemeClr val="bg1">
              <a:alpha val="50000"/>
            </a:schemeClr>
          </a:solidFill>
        </p:spPr>
        <p:txBody>
          <a:bodyPr wrap="square" rtlCol="0">
            <a:spAutoFit/>
          </a:bodyPr>
          <a:lstStyle/>
          <a:p>
            <a:r>
              <a:rPr lang="en-US" sz="1400" b="1" dirty="0" smtClean="0"/>
              <a:t>Twine Slots</a:t>
            </a:r>
            <a:endParaRPr lang="en-US" sz="1400" b="1" dirty="0"/>
          </a:p>
        </p:txBody>
      </p:sp>
      <p:cxnSp>
        <p:nvCxnSpPr>
          <p:cNvPr id="25" name="Straight Arrow Connector 24"/>
          <p:cNvCxnSpPr>
            <a:stCxn id="24" idx="0"/>
          </p:cNvCxnSpPr>
          <p:nvPr/>
        </p:nvCxnSpPr>
        <p:spPr>
          <a:xfrm flipH="1" flipV="1">
            <a:off x="3200400" y="2971800"/>
            <a:ext cx="342900" cy="3048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4" idx="0"/>
          </p:cNvCxnSpPr>
          <p:nvPr/>
        </p:nvCxnSpPr>
        <p:spPr>
          <a:xfrm flipV="1">
            <a:off x="3543300" y="2971800"/>
            <a:ext cx="342900" cy="3048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4" idx="2"/>
          </p:cNvCxnSpPr>
          <p:nvPr/>
        </p:nvCxnSpPr>
        <p:spPr>
          <a:xfrm flipH="1">
            <a:off x="3124200" y="3799820"/>
            <a:ext cx="419100" cy="39118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4" idx="2"/>
          </p:cNvCxnSpPr>
          <p:nvPr/>
        </p:nvCxnSpPr>
        <p:spPr>
          <a:xfrm>
            <a:off x="3543300" y="3799820"/>
            <a:ext cx="266700" cy="39118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905000" y="1524000"/>
            <a:ext cx="990600" cy="523220"/>
          </a:xfrm>
          <a:prstGeom prst="rect">
            <a:avLst/>
          </a:prstGeom>
          <a:solidFill>
            <a:schemeClr val="bg1">
              <a:alpha val="50000"/>
            </a:schemeClr>
          </a:solidFill>
        </p:spPr>
        <p:txBody>
          <a:bodyPr wrap="square" rtlCol="0">
            <a:spAutoFit/>
          </a:bodyPr>
          <a:lstStyle/>
          <a:p>
            <a:r>
              <a:rPr lang="en-US" sz="1400" b="1" dirty="0" smtClean="0"/>
              <a:t>Hydraulic Ram</a:t>
            </a:r>
            <a:endParaRPr lang="en-US" sz="1400" b="1" dirty="0"/>
          </a:p>
        </p:txBody>
      </p:sp>
      <p:cxnSp>
        <p:nvCxnSpPr>
          <p:cNvPr id="36" name="Straight Arrow Connector 35"/>
          <p:cNvCxnSpPr>
            <a:stCxn id="35" idx="2"/>
          </p:cNvCxnSpPr>
          <p:nvPr/>
        </p:nvCxnSpPr>
        <p:spPr>
          <a:xfrm>
            <a:off x="2400300" y="2047220"/>
            <a:ext cx="876300" cy="69598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181600" y="3886200"/>
            <a:ext cx="1524000" cy="307777"/>
          </a:xfrm>
          <a:prstGeom prst="rect">
            <a:avLst/>
          </a:prstGeom>
          <a:solidFill>
            <a:schemeClr val="bg1">
              <a:alpha val="50000"/>
            </a:schemeClr>
          </a:solidFill>
        </p:spPr>
        <p:txBody>
          <a:bodyPr wrap="square" rtlCol="0">
            <a:spAutoFit/>
          </a:bodyPr>
          <a:lstStyle/>
          <a:p>
            <a:r>
              <a:rPr lang="en-US" sz="1400" b="1" dirty="0" smtClean="0"/>
              <a:t>Lower Door Latch</a:t>
            </a:r>
            <a:endParaRPr lang="en-US" sz="1400" b="1" dirty="0"/>
          </a:p>
        </p:txBody>
      </p:sp>
      <p:cxnSp>
        <p:nvCxnSpPr>
          <p:cNvPr id="43" name="Straight Arrow Connector 42"/>
          <p:cNvCxnSpPr>
            <a:stCxn id="42" idx="1"/>
          </p:cNvCxnSpPr>
          <p:nvPr/>
        </p:nvCxnSpPr>
        <p:spPr>
          <a:xfrm flipH="1" flipV="1">
            <a:off x="4572000" y="4038600"/>
            <a:ext cx="609600" cy="1489"/>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Isosceles Triangle 44"/>
          <p:cNvSpPr/>
          <p:nvPr/>
        </p:nvSpPr>
        <p:spPr>
          <a:xfrm>
            <a:off x="152400" y="8382000"/>
            <a:ext cx="533400" cy="457200"/>
          </a:xfrm>
          <a:prstGeom prst="triangle">
            <a:avLst>
              <a:gd name="adj" fmla="val 49107"/>
            </a:avLst>
          </a:prstGeom>
          <a:solidFill>
            <a:schemeClr val="tx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3200" b="1" dirty="0" smtClean="0"/>
              <a:t>!</a:t>
            </a:r>
            <a:endParaRPr lang="en-US" sz="3200" b="1" dirty="0"/>
          </a:p>
        </p:txBody>
      </p:sp>
      <p:sp>
        <p:nvSpPr>
          <p:cNvPr id="26" name="TextBox 25"/>
          <p:cNvSpPr txBox="1"/>
          <p:nvPr/>
        </p:nvSpPr>
        <p:spPr>
          <a:xfrm>
            <a:off x="5334000" y="5029200"/>
            <a:ext cx="1524000" cy="307777"/>
          </a:xfrm>
          <a:prstGeom prst="rect">
            <a:avLst/>
          </a:prstGeom>
          <a:solidFill>
            <a:schemeClr val="bg1">
              <a:alpha val="50000"/>
            </a:schemeClr>
          </a:solidFill>
        </p:spPr>
        <p:txBody>
          <a:bodyPr wrap="square" rtlCol="0">
            <a:spAutoFit/>
          </a:bodyPr>
          <a:lstStyle/>
          <a:p>
            <a:r>
              <a:rPr lang="en-US" sz="1400" b="1" dirty="0" smtClean="0"/>
              <a:t>Twine Release</a:t>
            </a:r>
            <a:endParaRPr lang="en-US" sz="1400" b="1" dirty="0"/>
          </a:p>
        </p:txBody>
      </p:sp>
      <p:cxnSp>
        <p:nvCxnSpPr>
          <p:cNvPr id="27" name="Straight Arrow Connector 26"/>
          <p:cNvCxnSpPr>
            <a:stCxn id="26" idx="1"/>
          </p:cNvCxnSpPr>
          <p:nvPr/>
        </p:nvCxnSpPr>
        <p:spPr>
          <a:xfrm flipH="1" flipV="1">
            <a:off x="4724400" y="5181602"/>
            <a:ext cx="609600" cy="1487"/>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_0004comp.jpg"/>
          <p:cNvPicPr>
            <a:picLocks noGrp="1" noChangeAspect="1"/>
          </p:cNvPicPr>
          <p:nvPr>
            <p:ph idx="1"/>
          </p:nvPr>
        </p:nvPicPr>
        <p:blipFill>
          <a:blip r:embed="rId2" cstate="print"/>
          <a:stretch>
            <a:fillRect/>
          </a:stretch>
        </p:blipFill>
        <p:spPr>
          <a:xfrm>
            <a:off x="381000" y="685800"/>
            <a:ext cx="3018716" cy="2007564"/>
          </a:xfrm>
          <a:prstGeom prst="rect">
            <a:avLst/>
          </a:prstGeom>
        </p:spPr>
      </p:pic>
      <p:sp>
        <p:nvSpPr>
          <p:cNvPr id="8" name="TextBox 7"/>
          <p:cNvSpPr txBox="1"/>
          <p:nvPr/>
        </p:nvSpPr>
        <p:spPr>
          <a:xfrm>
            <a:off x="381000" y="685800"/>
            <a:ext cx="990600" cy="400110"/>
          </a:xfrm>
          <a:prstGeom prst="rect">
            <a:avLst/>
          </a:prstGeom>
          <a:solidFill>
            <a:schemeClr val="bg1">
              <a:alpha val="80000"/>
            </a:schemeClr>
          </a:solidFill>
        </p:spPr>
        <p:txBody>
          <a:bodyPr wrap="square" rtlCol="0">
            <a:spAutoFit/>
          </a:bodyPr>
          <a:lstStyle/>
          <a:p>
            <a:r>
              <a:rPr lang="en-US" sz="2000" b="1" dirty="0" smtClean="0"/>
              <a:t>Step #1</a:t>
            </a:r>
            <a:endParaRPr lang="en-US" sz="2000" b="1" dirty="0"/>
          </a:p>
        </p:txBody>
      </p:sp>
      <p:sp>
        <p:nvSpPr>
          <p:cNvPr id="9" name="TextBox 8"/>
          <p:cNvSpPr txBox="1"/>
          <p:nvPr/>
        </p:nvSpPr>
        <p:spPr>
          <a:xfrm>
            <a:off x="1981200" y="762000"/>
            <a:ext cx="1295400" cy="400110"/>
          </a:xfrm>
          <a:prstGeom prst="rect">
            <a:avLst/>
          </a:prstGeom>
          <a:solidFill>
            <a:schemeClr val="bg1">
              <a:alpha val="80000"/>
            </a:schemeClr>
          </a:solidFill>
        </p:spPr>
        <p:txBody>
          <a:bodyPr wrap="square" rtlCol="0">
            <a:spAutoFit/>
          </a:bodyPr>
          <a:lstStyle/>
          <a:p>
            <a:r>
              <a:rPr lang="en-US" sz="1000" b="1" dirty="0" smtClean="0"/>
              <a:t>Remove twine hook from lower door</a:t>
            </a:r>
            <a:endParaRPr lang="en-US" sz="1000" b="1" dirty="0"/>
          </a:p>
        </p:txBody>
      </p:sp>
      <p:pic>
        <p:nvPicPr>
          <p:cNvPr id="11" name="Picture 10" descr="DSC_0083comp.jpg"/>
          <p:cNvPicPr>
            <a:picLocks noChangeAspect="1"/>
          </p:cNvPicPr>
          <p:nvPr/>
        </p:nvPicPr>
        <p:blipFill>
          <a:blip r:embed="rId3" cstate="print"/>
          <a:stretch>
            <a:fillRect/>
          </a:stretch>
        </p:blipFill>
        <p:spPr>
          <a:xfrm>
            <a:off x="3581400" y="685800"/>
            <a:ext cx="3048000" cy="2027039"/>
          </a:xfrm>
          <a:prstGeom prst="rect">
            <a:avLst/>
          </a:prstGeom>
        </p:spPr>
      </p:pic>
      <p:sp>
        <p:nvSpPr>
          <p:cNvPr id="12" name="TextBox 11"/>
          <p:cNvSpPr txBox="1"/>
          <p:nvPr/>
        </p:nvSpPr>
        <p:spPr>
          <a:xfrm>
            <a:off x="3581400" y="2514600"/>
            <a:ext cx="3048000" cy="400110"/>
          </a:xfrm>
          <a:prstGeom prst="rect">
            <a:avLst/>
          </a:prstGeom>
          <a:solidFill>
            <a:schemeClr val="bg1">
              <a:alpha val="80000"/>
            </a:schemeClr>
          </a:solidFill>
        </p:spPr>
        <p:txBody>
          <a:bodyPr wrap="square" rtlCol="0">
            <a:spAutoFit/>
          </a:bodyPr>
          <a:lstStyle/>
          <a:p>
            <a:r>
              <a:rPr lang="en-US" sz="1000" b="1" dirty="0" smtClean="0"/>
              <a:t>Feed twine hook thru lower door then thru the twine slot in the press plate and hook the twine as shown</a:t>
            </a:r>
            <a:endParaRPr lang="en-US" sz="1000" b="1" dirty="0"/>
          </a:p>
        </p:txBody>
      </p:sp>
      <p:sp>
        <p:nvSpPr>
          <p:cNvPr id="13" name="TextBox 12"/>
          <p:cNvSpPr txBox="1"/>
          <p:nvPr/>
        </p:nvSpPr>
        <p:spPr>
          <a:xfrm>
            <a:off x="3581400" y="685800"/>
            <a:ext cx="990600" cy="400110"/>
          </a:xfrm>
          <a:prstGeom prst="rect">
            <a:avLst/>
          </a:prstGeom>
          <a:solidFill>
            <a:schemeClr val="bg1">
              <a:alpha val="80000"/>
            </a:schemeClr>
          </a:solidFill>
        </p:spPr>
        <p:txBody>
          <a:bodyPr wrap="square" rtlCol="0">
            <a:spAutoFit/>
          </a:bodyPr>
          <a:lstStyle/>
          <a:p>
            <a:r>
              <a:rPr lang="en-US" sz="2000" b="1" dirty="0" smtClean="0"/>
              <a:t>Step #2</a:t>
            </a:r>
            <a:endParaRPr lang="en-US" sz="2000" b="1" dirty="0"/>
          </a:p>
        </p:txBody>
      </p:sp>
      <p:pic>
        <p:nvPicPr>
          <p:cNvPr id="14" name="Picture 13" descr="DSC_0084comp.jpg"/>
          <p:cNvPicPr>
            <a:picLocks noChangeAspect="1"/>
          </p:cNvPicPr>
          <p:nvPr/>
        </p:nvPicPr>
        <p:blipFill>
          <a:blip r:embed="rId4" cstate="print"/>
          <a:stretch>
            <a:fillRect/>
          </a:stretch>
        </p:blipFill>
        <p:spPr>
          <a:xfrm>
            <a:off x="380999" y="2819400"/>
            <a:ext cx="2979073" cy="1981199"/>
          </a:xfrm>
          <a:prstGeom prst="rect">
            <a:avLst/>
          </a:prstGeom>
        </p:spPr>
      </p:pic>
      <p:sp>
        <p:nvSpPr>
          <p:cNvPr id="15" name="TextBox 14"/>
          <p:cNvSpPr txBox="1"/>
          <p:nvPr/>
        </p:nvSpPr>
        <p:spPr>
          <a:xfrm>
            <a:off x="381000" y="2819400"/>
            <a:ext cx="990600" cy="400110"/>
          </a:xfrm>
          <a:prstGeom prst="rect">
            <a:avLst/>
          </a:prstGeom>
          <a:solidFill>
            <a:schemeClr val="bg1">
              <a:alpha val="80000"/>
            </a:schemeClr>
          </a:solidFill>
        </p:spPr>
        <p:txBody>
          <a:bodyPr wrap="square" rtlCol="0">
            <a:spAutoFit/>
          </a:bodyPr>
          <a:lstStyle/>
          <a:p>
            <a:r>
              <a:rPr lang="en-US" sz="2000" b="1" dirty="0" smtClean="0"/>
              <a:t>Step #3</a:t>
            </a:r>
            <a:endParaRPr lang="en-US" sz="2000" b="1" dirty="0"/>
          </a:p>
        </p:txBody>
      </p:sp>
      <p:sp>
        <p:nvSpPr>
          <p:cNvPr id="16" name="TextBox 15"/>
          <p:cNvSpPr txBox="1"/>
          <p:nvPr/>
        </p:nvSpPr>
        <p:spPr>
          <a:xfrm>
            <a:off x="533400" y="4267200"/>
            <a:ext cx="1295400" cy="553998"/>
          </a:xfrm>
          <a:prstGeom prst="rect">
            <a:avLst/>
          </a:prstGeom>
          <a:solidFill>
            <a:schemeClr val="bg1">
              <a:alpha val="80000"/>
            </a:schemeClr>
          </a:solidFill>
        </p:spPr>
        <p:txBody>
          <a:bodyPr wrap="square" rtlCol="0">
            <a:spAutoFit/>
          </a:bodyPr>
          <a:lstStyle/>
          <a:p>
            <a:r>
              <a:rPr lang="en-US" sz="1000" b="1" dirty="0" smtClean="0"/>
              <a:t>pull twine out thru slot in lower door as shown</a:t>
            </a:r>
            <a:endParaRPr lang="en-US" sz="1000" b="1" dirty="0"/>
          </a:p>
        </p:txBody>
      </p:sp>
      <p:sp>
        <p:nvSpPr>
          <p:cNvPr id="17" name="Rectangle 16"/>
          <p:cNvSpPr/>
          <p:nvPr/>
        </p:nvSpPr>
        <p:spPr>
          <a:xfrm>
            <a:off x="2057400" y="228600"/>
            <a:ext cx="2819400" cy="369332"/>
          </a:xfrm>
          <a:prstGeom prst="rect">
            <a:avLst/>
          </a:prstGeom>
        </p:spPr>
        <p:txBody>
          <a:bodyPr wrap="square">
            <a:spAutoFit/>
          </a:bodyPr>
          <a:lstStyle/>
          <a:p>
            <a:r>
              <a:rPr lang="en-US" b="1" u="sng" dirty="0" smtClean="0"/>
              <a:t>Tying the twine on the bale</a:t>
            </a:r>
          </a:p>
        </p:txBody>
      </p:sp>
      <p:pic>
        <p:nvPicPr>
          <p:cNvPr id="19" name="Picture 18" descr="DSC_0086comp.jpg"/>
          <p:cNvPicPr>
            <a:picLocks noChangeAspect="1"/>
          </p:cNvPicPr>
          <p:nvPr/>
        </p:nvPicPr>
        <p:blipFill>
          <a:blip r:embed="rId5" cstate="print"/>
          <a:stretch>
            <a:fillRect/>
          </a:stretch>
        </p:blipFill>
        <p:spPr>
          <a:xfrm>
            <a:off x="3581400" y="2895600"/>
            <a:ext cx="2864494" cy="1905000"/>
          </a:xfrm>
          <a:prstGeom prst="rect">
            <a:avLst/>
          </a:prstGeom>
        </p:spPr>
      </p:pic>
      <p:sp>
        <p:nvSpPr>
          <p:cNvPr id="20" name="TextBox 19"/>
          <p:cNvSpPr txBox="1"/>
          <p:nvPr/>
        </p:nvSpPr>
        <p:spPr>
          <a:xfrm>
            <a:off x="3581400" y="2895600"/>
            <a:ext cx="990600" cy="400110"/>
          </a:xfrm>
          <a:prstGeom prst="rect">
            <a:avLst/>
          </a:prstGeom>
          <a:solidFill>
            <a:schemeClr val="bg1">
              <a:alpha val="80000"/>
            </a:schemeClr>
          </a:solidFill>
        </p:spPr>
        <p:txBody>
          <a:bodyPr wrap="square" rtlCol="0">
            <a:spAutoFit/>
          </a:bodyPr>
          <a:lstStyle/>
          <a:p>
            <a:r>
              <a:rPr lang="en-US" sz="2000" b="1" dirty="0" smtClean="0"/>
              <a:t>Step #4</a:t>
            </a:r>
            <a:endParaRPr lang="en-US" sz="2000" b="1" dirty="0"/>
          </a:p>
        </p:txBody>
      </p:sp>
      <p:sp>
        <p:nvSpPr>
          <p:cNvPr id="21" name="TextBox 20"/>
          <p:cNvSpPr txBox="1"/>
          <p:nvPr/>
        </p:nvSpPr>
        <p:spPr>
          <a:xfrm>
            <a:off x="3581400" y="3352800"/>
            <a:ext cx="1295400" cy="1477328"/>
          </a:xfrm>
          <a:prstGeom prst="rect">
            <a:avLst/>
          </a:prstGeom>
          <a:solidFill>
            <a:schemeClr val="bg1">
              <a:alpha val="80000"/>
            </a:schemeClr>
          </a:solidFill>
        </p:spPr>
        <p:txBody>
          <a:bodyPr wrap="square" rtlCol="0">
            <a:spAutoFit/>
          </a:bodyPr>
          <a:lstStyle/>
          <a:p>
            <a:r>
              <a:rPr lang="en-US" sz="1000" b="1" dirty="0" smtClean="0"/>
              <a:t>Cut end of twine that is attached to the twine ball on top of the compactor but make sure to leave enough length to reach the loop hooked to the lower door</a:t>
            </a:r>
            <a:endParaRPr lang="en-US" sz="1000" b="1" dirty="0"/>
          </a:p>
        </p:txBody>
      </p:sp>
      <p:cxnSp>
        <p:nvCxnSpPr>
          <p:cNvPr id="22" name="Straight Arrow Connector 21"/>
          <p:cNvCxnSpPr/>
          <p:nvPr/>
        </p:nvCxnSpPr>
        <p:spPr>
          <a:xfrm flipV="1">
            <a:off x="4648200" y="4572000"/>
            <a:ext cx="381000"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6" name="Picture 25" descr="DSC_0088comp.jpg"/>
          <p:cNvPicPr>
            <a:picLocks noChangeAspect="1"/>
          </p:cNvPicPr>
          <p:nvPr/>
        </p:nvPicPr>
        <p:blipFill>
          <a:blip r:embed="rId6" cstate="print"/>
          <a:stretch>
            <a:fillRect/>
          </a:stretch>
        </p:blipFill>
        <p:spPr>
          <a:xfrm>
            <a:off x="381000" y="4953000"/>
            <a:ext cx="2971800" cy="1976363"/>
          </a:xfrm>
          <a:prstGeom prst="rect">
            <a:avLst/>
          </a:prstGeom>
        </p:spPr>
      </p:pic>
      <p:sp>
        <p:nvSpPr>
          <p:cNvPr id="27" name="TextBox 26"/>
          <p:cNvSpPr txBox="1"/>
          <p:nvPr/>
        </p:nvSpPr>
        <p:spPr>
          <a:xfrm>
            <a:off x="381000" y="4953000"/>
            <a:ext cx="990600" cy="400110"/>
          </a:xfrm>
          <a:prstGeom prst="rect">
            <a:avLst/>
          </a:prstGeom>
          <a:solidFill>
            <a:schemeClr val="bg1">
              <a:alpha val="80000"/>
            </a:schemeClr>
          </a:solidFill>
        </p:spPr>
        <p:txBody>
          <a:bodyPr wrap="square" rtlCol="0">
            <a:spAutoFit/>
          </a:bodyPr>
          <a:lstStyle/>
          <a:p>
            <a:r>
              <a:rPr lang="en-US" sz="2000" b="1" dirty="0" smtClean="0"/>
              <a:t>Step #5</a:t>
            </a:r>
            <a:endParaRPr lang="en-US" sz="2000" b="1" dirty="0"/>
          </a:p>
        </p:txBody>
      </p:sp>
      <p:sp>
        <p:nvSpPr>
          <p:cNvPr id="28" name="TextBox 27"/>
          <p:cNvSpPr txBox="1"/>
          <p:nvPr/>
        </p:nvSpPr>
        <p:spPr>
          <a:xfrm>
            <a:off x="381000" y="6400800"/>
            <a:ext cx="1295400" cy="400110"/>
          </a:xfrm>
          <a:prstGeom prst="rect">
            <a:avLst/>
          </a:prstGeom>
          <a:solidFill>
            <a:schemeClr val="bg1">
              <a:alpha val="80000"/>
            </a:schemeClr>
          </a:solidFill>
        </p:spPr>
        <p:txBody>
          <a:bodyPr wrap="square" rtlCol="0">
            <a:spAutoFit/>
          </a:bodyPr>
          <a:lstStyle/>
          <a:p>
            <a:r>
              <a:rPr lang="en-US" sz="1000" b="1" dirty="0" smtClean="0"/>
              <a:t>Feed loose end thru loop as shown</a:t>
            </a:r>
            <a:endParaRPr lang="en-US" sz="1000" b="1" dirty="0"/>
          </a:p>
        </p:txBody>
      </p:sp>
      <p:pic>
        <p:nvPicPr>
          <p:cNvPr id="29" name="Picture 28" descr="DSC_0091comp.jpg"/>
          <p:cNvPicPr>
            <a:picLocks noChangeAspect="1"/>
          </p:cNvPicPr>
          <p:nvPr/>
        </p:nvPicPr>
        <p:blipFill>
          <a:blip r:embed="rId7" cstate="print"/>
          <a:stretch>
            <a:fillRect/>
          </a:stretch>
        </p:blipFill>
        <p:spPr>
          <a:xfrm>
            <a:off x="3581400" y="4953000"/>
            <a:ext cx="2979074" cy="1981200"/>
          </a:xfrm>
          <a:prstGeom prst="rect">
            <a:avLst/>
          </a:prstGeom>
        </p:spPr>
      </p:pic>
      <p:sp>
        <p:nvSpPr>
          <p:cNvPr id="30" name="TextBox 29"/>
          <p:cNvSpPr txBox="1"/>
          <p:nvPr/>
        </p:nvSpPr>
        <p:spPr>
          <a:xfrm>
            <a:off x="3581400" y="4953000"/>
            <a:ext cx="990600" cy="400110"/>
          </a:xfrm>
          <a:prstGeom prst="rect">
            <a:avLst/>
          </a:prstGeom>
          <a:solidFill>
            <a:schemeClr val="bg1">
              <a:alpha val="80000"/>
            </a:schemeClr>
          </a:solidFill>
        </p:spPr>
        <p:txBody>
          <a:bodyPr wrap="square" rtlCol="0">
            <a:spAutoFit/>
          </a:bodyPr>
          <a:lstStyle/>
          <a:p>
            <a:r>
              <a:rPr lang="en-US" sz="2000" b="1" dirty="0" smtClean="0"/>
              <a:t>Step #6</a:t>
            </a:r>
            <a:endParaRPr lang="en-US" sz="2000" b="1" dirty="0"/>
          </a:p>
        </p:txBody>
      </p:sp>
      <p:sp>
        <p:nvSpPr>
          <p:cNvPr id="31" name="TextBox 30"/>
          <p:cNvSpPr txBox="1"/>
          <p:nvPr/>
        </p:nvSpPr>
        <p:spPr>
          <a:xfrm>
            <a:off x="3733800" y="6400800"/>
            <a:ext cx="1295400" cy="246221"/>
          </a:xfrm>
          <a:prstGeom prst="rect">
            <a:avLst/>
          </a:prstGeom>
          <a:solidFill>
            <a:schemeClr val="bg1">
              <a:alpha val="80000"/>
            </a:schemeClr>
          </a:solidFill>
        </p:spPr>
        <p:txBody>
          <a:bodyPr wrap="square" rtlCol="0">
            <a:spAutoFit/>
          </a:bodyPr>
          <a:lstStyle/>
          <a:p>
            <a:r>
              <a:rPr lang="en-US" sz="1000" b="1" dirty="0" smtClean="0"/>
              <a:t>pull twine tight</a:t>
            </a:r>
            <a:endParaRPr lang="en-US" sz="1000" b="1" dirty="0"/>
          </a:p>
        </p:txBody>
      </p:sp>
      <p:pic>
        <p:nvPicPr>
          <p:cNvPr id="32" name="Picture 31" descr="DSC_0093comp.jpg"/>
          <p:cNvPicPr>
            <a:picLocks noChangeAspect="1"/>
          </p:cNvPicPr>
          <p:nvPr/>
        </p:nvPicPr>
        <p:blipFill>
          <a:blip r:embed="rId8" cstate="print"/>
          <a:stretch>
            <a:fillRect/>
          </a:stretch>
        </p:blipFill>
        <p:spPr>
          <a:xfrm>
            <a:off x="381000" y="7086600"/>
            <a:ext cx="2971800" cy="1976364"/>
          </a:xfrm>
          <a:prstGeom prst="rect">
            <a:avLst/>
          </a:prstGeom>
        </p:spPr>
      </p:pic>
      <p:sp>
        <p:nvSpPr>
          <p:cNvPr id="33" name="TextBox 32"/>
          <p:cNvSpPr txBox="1"/>
          <p:nvPr/>
        </p:nvSpPr>
        <p:spPr>
          <a:xfrm>
            <a:off x="381000" y="7010400"/>
            <a:ext cx="990600" cy="400110"/>
          </a:xfrm>
          <a:prstGeom prst="rect">
            <a:avLst/>
          </a:prstGeom>
          <a:solidFill>
            <a:schemeClr val="bg1">
              <a:alpha val="80000"/>
            </a:schemeClr>
          </a:solidFill>
        </p:spPr>
        <p:txBody>
          <a:bodyPr wrap="square" rtlCol="0">
            <a:spAutoFit/>
          </a:bodyPr>
          <a:lstStyle/>
          <a:p>
            <a:r>
              <a:rPr lang="en-US" sz="2000" b="1" dirty="0" smtClean="0"/>
              <a:t>Step #7</a:t>
            </a:r>
            <a:endParaRPr lang="en-US" sz="2000" b="1" dirty="0"/>
          </a:p>
        </p:txBody>
      </p:sp>
      <p:sp>
        <p:nvSpPr>
          <p:cNvPr id="34" name="TextBox 33"/>
          <p:cNvSpPr txBox="1"/>
          <p:nvPr/>
        </p:nvSpPr>
        <p:spPr>
          <a:xfrm>
            <a:off x="2057400" y="7086600"/>
            <a:ext cx="1295400" cy="861774"/>
          </a:xfrm>
          <a:prstGeom prst="rect">
            <a:avLst/>
          </a:prstGeom>
          <a:solidFill>
            <a:schemeClr val="bg1">
              <a:alpha val="80000"/>
            </a:schemeClr>
          </a:solidFill>
        </p:spPr>
        <p:txBody>
          <a:bodyPr wrap="square" rtlCol="0">
            <a:spAutoFit/>
          </a:bodyPr>
          <a:lstStyle/>
          <a:p>
            <a:r>
              <a:rPr lang="en-US" sz="1000" b="1" dirty="0" smtClean="0"/>
              <a:t>Tie the loose end to the loop and cut off the excess then repeat the process on the other side.</a:t>
            </a:r>
            <a:endParaRPr lang="en-US" sz="1000" b="1" dirty="0"/>
          </a:p>
        </p:txBody>
      </p:sp>
      <p:pic>
        <p:nvPicPr>
          <p:cNvPr id="36" name="Picture 35" descr="DSC_0105comp.jpg"/>
          <p:cNvPicPr>
            <a:picLocks noChangeAspect="1"/>
          </p:cNvPicPr>
          <p:nvPr/>
        </p:nvPicPr>
        <p:blipFill>
          <a:blip r:embed="rId9" cstate="print"/>
          <a:stretch>
            <a:fillRect/>
          </a:stretch>
        </p:blipFill>
        <p:spPr>
          <a:xfrm rot="5400000">
            <a:off x="3255171" y="7412829"/>
            <a:ext cx="1947856" cy="1295400"/>
          </a:xfrm>
          <a:prstGeom prst="rect">
            <a:avLst/>
          </a:prstGeom>
        </p:spPr>
      </p:pic>
      <p:sp>
        <p:nvSpPr>
          <p:cNvPr id="39" name="TextBox 38"/>
          <p:cNvSpPr txBox="1"/>
          <p:nvPr/>
        </p:nvSpPr>
        <p:spPr>
          <a:xfrm>
            <a:off x="3581400" y="7010400"/>
            <a:ext cx="990600" cy="400110"/>
          </a:xfrm>
          <a:prstGeom prst="rect">
            <a:avLst/>
          </a:prstGeom>
          <a:solidFill>
            <a:schemeClr val="bg1">
              <a:alpha val="80000"/>
            </a:schemeClr>
          </a:solidFill>
        </p:spPr>
        <p:txBody>
          <a:bodyPr wrap="square" rtlCol="0">
            <a:spAutoFit/>
          </a:bodyPr>
          <a:lstStyle/>
          <a:p>
            <a:r>
              <a:rPr lang="en-US" sz="2000" b="1" dirty="0" smtClean="0"/>
              <a:t>Step #8</a:t>
            </a:r>
            <a:endParaRPr lang="en-US" sz="2000" b="1" dirty="0"/>
          </a:p>
        </p:txBody>
      </p:sp>
      <p:sp>
        <p:nvSpPr>
          <p:cNvPr id="40" name="TextBox 39"/>
          <p:cNvSpPr txBox="1"/>
          <p:nvPr/>
        </p:nvSpPr>
        <p:spPr>
          <a:xfrm>
            <a:off x="3581400" y="8305800"/>
            <a:ext cx="1371600" cy="707886"/>
          </a:xfrm>
          <a:prstGeom prst="rect">
            <a:avLst/>
          </a:prstGeom>
          <a:solidFill>
            <a:schemeClr val="bg1">
              <a:alpha val="80000"/>
            </a:schemeClr>
          </a:solidFill>
        </p:spPr>
        <p:txBody>
          <a:bodyPr wrap="square" rtlCol="0">
            <a:spAutoFit/>
          </a:bodyPr>
          <a:lstStyle/>
          <a:p>
            <a:r>
              <a:rPr lang="en-US" sz="1000" b="1" dirty="0" smtClean="0"/>
              <a:t>After both twines are tied pull the twine release all the way out</a:t>
            </a:r>
            <a:endParaRPr lang="en-US" sz="1000" b="1" dirty="0"/>
          </a:p>
        </p:txBody>
      </p:sp>
      <p:pic>
        <p:nvPicPr>
          <p:cNvPr id="41" name="Picture 40" descr="DSC_0099comp.jpg"/>
          <p:cNvPicPr>
            <a:picLocks noChangeAspect="1"/>
          </p:cNvPicPr>
          <p:nvPr/>
        </p:nvPicPr>
        <p:blipFill>
          <a:blip r:embed="rId10" cstate="print"/>
          <a:stretch>
            <a:fillRect/>
          </a:stretch>
        </p:blipFill>
        <p:spPr>
          <a:xfrm rot="5400000">
            <a:off x="4779171" y="7412829"/>
            <a:ext cx="1947856" cy="1295400"/>
          </a:xfrm>
          <a:prstGeom prst="rect">
            <a:avLst/>
          </a:prstGeom>
        </p:spPr>
      </p:pic>
      <p:sp>
        <p:nvSpPr>
          <p:cNvPr id="42" name="TextBox 41"/>
          <p:cNvSpPr txBox="1"/>
          <p:nvPr/>
        </p:nvSpPr>
        <p:spPr>
          <a:xfrm>
            <a:off x="5105400" y="7010400"/>
            <a:ext cx="990600" cy="400110"/>
          </a:xfrm>
          <a:prstGeom prst="rect">
            <a:avLst/>
          </a:prstGeom>
          <a:solidFill>
            <a:schemeClr val="bg1">
              <a:alpha val="80000"/>
            </a:schemeClr>
          </a:solidFill>
        </p:spPr>
        <p:txBody>
          <a:bodyPr wrap="square" rtlCol="0">
            <a:spAutoFit/>
          </a:bodyPr>
          <a:lstStyle/>
          <a:p>
            <a:r>
              <a:rPr lang="en-US" sz="2000" b="1" dirty="0" smtClean="0"/>
              <a:t>Step #9</a:t>
            </a:r>
            <a:endParaRPr lang="en-US" sz="2000" b="1" dirty="0"/>
          </a:p>
        </p:txBody>
      </p:sp>
      <p:sp>
        <p:nvSpPr>
          <p:cNvPr id="43" name="TextBox 42"/>
          <p:cNvSpPr txBox="1"/>
          <p:nvPr/>
        </p:nvSpPr>
        <p:spPr>
          <a:xfrm>
            <a:off x="5105400" y="8458200"/>
            <a:ext cx="1600200" cy="553998"/>
          </a:xfrm>
          <a:prstGeom prst="rect">
            <a:avLst/>
          </a:prstGeom>
          <a:solidFill>
            <a:schemeClr val="bg1">
              <a:alpha val="80000"/>
            </a:schemeClr>
          </a:solidFill>
        </p:spPr>
        <p:txBody>
          <a:bodyPr wrap="square" rtlCol="0">
            <a:spAutoFit/>
          </a:bodyPr>
          <a:lstStyle/>
          <a:p>
            <a:r>
              <a:rPr lang="en-US" sz="1000" b="1" dirty="0" smtClean="0"/>
              <a:t>Retract ram all the way up and make sure the twine is not caught on anything</a:t>
            </a:r>
            <a:endParaRPr lang="en-US" sz="1000" b="1" dirty="0"/>
          </a:p>
        </p:txBody>
      </p:sp>
      <p:cxnSp>
        <p:nvCxnSpPr>
          <p:cNvPr id="44" name="Straight Arrow Connector 43"/>
          <p:cNvCxnSpPr/>
          <p:nvPr/>
        </p:nvCxnSpPr>
        <p:spPr>
          <a:xfrm>
            <a:off x="4191000" y="8153400"/>
            <a:ext cx="381000"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5257800" y="1219200"/>
            <a:ext cx="762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6544507"/>
            <a:ext cx="6172200" cy="1200329"/>
          </a:xfrm>
          <a:prstGeom prst="rect">
            <a:avLst/>
          </a:prstGeom>
        </p:spPr>
        <p:txBody>
          <a:bodyPr wrap="square">
            <a:spAutoFit/>
          </a:bodyPr>
          <a:lstStyle/>
          <a:p>
            <a:r>
              <a:rPr lang="en-US" sz="1000" b="1" dirty="0" smtClean="0"/>
              <a:t>	</a:t>
            </a:r>
            <a:r>
              <a:rPr lang="en-US" sz="1200" b="1" dirty="0" smtClean="0"/>
              <a:t>WARNING: Be careful not to stand in front of the compactor when unlatching the lower door as it is under pressure and can spring open!</a:t>
            </a:r>
          </a:p>
          <a:p>
            <a:endParaRPr lang="en-US" sz="1200" b="1" dirty="0" smtClean="0"/>
          </a:p>
          <a:p>
            <a:r>
              <a:rPr lang="en-US" sz="1200" b="1" dirty="0" smtClean="0"/>
              <a:t>	</a:t>
            </a:r>
            <a:br>
              <a:rPr lang="en-US" sz="1200" b="1" dirty="0" smtClean="0"/>
            </a:br>
            <a:r>
              <a:rPr lang="en-US" sz="1200" b="1" dirty="0" smtClean="0"/>
              <a:t>	WARNING: Bales are heavy, use proper lifting equipment to safely move bales.</a:t>
            </a:r>
            <a:endParaRPr lang="en-US" sz="1000" b="1" dirty="0" smtClean="0"/>
          </a:p>
          <a:p>
            <a:endParaRPr lang="en-US" sz="1200" dirty="0"/>
          </a:p>
        </p:txBody>
      </p:sp>
      <p:sp>
        <p:nvSpPr>
          <p:cNvPr id="5" name="Isosceles Triangle 4"/>
          <p:cNvSpPr/>
          <p:nvPr/>
        </p:nvSpPr>
        <p:spPr>
          <a:xfrm>
            <a:off x="457200" y="6400800"/>
            <a:ext cx="533400" cy="457200"/>
          </a:xfrm>
          <a:prstGeom prst="triangle">
            <a:avLst>
              <a:gd name="adj" fmla="val 49107"/>
            </a:avLst>
          </a:prstGeom>
          <a:solidFill>
            <a:schemeClr val="tx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3200" b="1" dirty="0" smtClean="0"/>
              <a:t>!</a:t>
            </a:r>
            <a:endParaRPr lang="en-US" sz="3200" b="1" dirty="0"/>
          </a:p>
        </p:txBody>
      </p:sp>
      <p:sp>
        <p:nvSpPr>
          <p:cNvPr id="6" name="Isosceles Triangle 5"/>
          <p:cNvSpPr/>
          <p:nvPr/>
        </p:nvSpPr>
        <p:spPr>
          <a:xfrm>
            <a:off x="457200" y="7162800"/>
            <a:ext cx="533400" cy="457200"/>
          </a:xfrm>
          <a:prstGeom prst="triangle">
            <a:avLst>
              <a:gd name="adj" fmla="val 49107"/>
            </a:avLst>
          </a:prstGeom>
          <a:solidFill>
            <a:schemeClr val="tx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3200" b="1" dirty="0" smtClean="0"/>
              <a:t>!</a:t>
            </a:r>
            <a:endParaRPr lang="en-US" sz="3200" b="1" dirty="0"/>
          </a:p>
        </p:txBody>
      </p:sp>
      <p:pic>
        <p:nvPicPr>
          <p:cNvPr id="7" name="Picture 6" descr="DSC_0099comp.jpg"/>
          <p:cNvPicPr>
            <a:picLocks noChangeAspect="1"/>
          </p:cNvPicPr>
          <p:nvPr/>
        </p:nvPicPr>
        <p:blipFill>
          <a:blip r:embed="rId2" cstate="print"/>
          <a:stretch>
            <a:fillRect/>
          </a:stretch>
        </p:blipFill>
        <p:spPr>
          <a:xfrm rot="5400000">
            <a:off x="-212768" y="898567"/>
            <a:ext cx="2635334" cy="1752600"/>
          </a:xfrm>
          <a:prstGeom prst="rect">
            <a:avLst/>
          </a:prstGeom>
        </p:spPr>
      </p:pic>
      <p:sp>
        <p:nvSpPr>
          <p:cNvPr id="8" name="TextBox 7"/>
          <p:cNvSpPr txBox="1"/>
          <p:nvPr/>
        </p:nvSpPr>
        <p:spPr>
          <a:xfrm>
            <a:off x="228600" y="457200"/>
            <a:ext cx="1143000" cy="400110"/>
          </a:xfrm>
          <a:prstGeom prst="rect">
            <a:avLst/>
          </a:prstGeom>
          <a:solidFill>
            <a:schemeClr val="bg1">
              <a:alpha val="80000"/>
            </a:schemeClr>
          </a:solidFill>
        </p:spPr>
        <p:txBody>
          <a:bodyPr wrap="square" rtlCol="0">
            <a:spAutoFit/>
          </a:bodyPr>
          <a:lstStyle/>
          <a:p>
            <a:r>
              <a:rPr lang="en-US" sz="2000" b="1" dirty="0" smtClean="0"/>
              <a:t>Step #10</a:t>
            </a:r>
            <a:endParaRPr lang="en-US" sz="2000" b="1" dirty="0"/>
          </a:p>
        </p:txBody>
      </p:sp>
      <p:sp>
        <p:nvSpPr>
          <p:cNvPr id="9" name="TextBox 8"/>
          <p:cNvSpPr txBox="1"/>
          <p:nvPr/>
        </p:nvSpPr>
        <p:spPr>
          <a:xfrm>
            <a:off x="228600" y="2514600"/>
            <a:ext cx="1752600" cy="553998"/>
          </a:xfrm>
          <a:prstGeom prst="rect">
            <a:avLst/>
          </a:prstGeom>
          <a:solidFill>
            <a:schemeClr val="bg1">
              <a:alpha val="80000"/>
            </a:schemeClr>
          </a:solidFill>
        </p:spPr>
        <p:txBody>
          <a:bodyPr wrap="square" rtlCol="0">
            <a:spAutoFit/>
          </a:bodyPr>
          <a:lstStyle/>
          <a:p>
            <a:r>
              <a:rPr lang="en-US" sz="1000" b="1" dirty="0" smtClean="0"/>
              <a:t>Open upper door and make sure twine is properly tied on bale.</a:t>
            </a:r>
            <a:endParaRPr lang="en-US" sz="1000" b="1" dirty="0"/>
          </a:p>
        </p:txBody>
      </p:sp>
      <p:pic>
        <p:nvPicPr>
          <p:cNvPr id="10" name="Picture 9" descr="DSC_0108comp.jpg"/>
          <p:cNvPicPr>
            <a:picLocks noChangeAspect="1"/>
          </p:cNvPicPr>
          <p:nvPr/>
        </p:nvPicPr>
        <p:blipFill>
          <a:blip r:embed="rId3" cstate="print"/>
          <a:stretch>
            <a:fillRect/>
          </a:stretch>
        </p:blipFill>
        <p:spPr>
          <a:xfrm rot="5400000">
            <a:off x="4283033" y="898567"/>
            <a:ext cx="2635334" cy="1752600"/>
          </a:xfrm>
          <a:prstGeom prst="rect">
            <a:avLst/>
          </a:prstGeom>
        </p:spPr>
      </p:pic>
      <p:sp>
        <p:nvSpPr>
          <p:cNvPr id="11" name="TextBox 10"/>
          <p:cNvSpPr txBox="1"/>
          <p:nvPr/>
        </p:nvSpPr>
        <p:spPr>
          <a:xfrm>
            <a:off x="4724401" y="2667000"/>
            <a:ext cx="1143000" cy="400110"/>
          </a:xfrm>
          <a:prstGeom prst="rect">
            <a:avLst/>
          </a:prstGeom>
          <a:solidFill>
            <a:schemeClr val="bg1">
              <a:alpha val="80000"/>
            </a:schemeClr>
          </a:solidFill>
        </p:spPr>
        <p:txBody>
          <a:bodyPr wrap="square" rtlCol="0">
            <a:spAutoFit/>
          </a:bodyPr>
          <a:lstStyle/>
          <a:p>
            <a:r>
              <a:rPr lang="en-US" sz="2000" b="1" dirty="0" smtClean="0"/>
              <a:t>Step #11</a:t>
            </a:r>
            <a:endParaRPr lang="en-US" sz="2000" b="1" dirty="0"/>
          </a:p>
        </p:txBody>
      </p:sp>
      <p:sp>
        <p:nvSpPr>
          <p:cNvPr id="12" name="TextBox 11"/>
          <p:cNvSpPr txBox="1"/>
          <p:nvPr/>
        </p:nvSpPr>
        <p:spPr>
          <a:xfrm>
            <a:off x="2133600" y="762000"/>
            <a:ext cx="2514600" cy="1292662"/>
          </a:xfrm>
          <a:prstGeom prst="rect">
            <a:avLst/>
          </a:prstGeom>
          <a:solidFill>
            <a:schemeClr val="bg1">
              <a:alpha val="80000"/>
            </a:schemeClr>
          </a:solidFill>
        </p:spPr>
        <p:txBody>
          <a:bodyPr wrap="square" rtlCol="0">
            <a:spAutoFit/>
          </a:bodyPr>
          <a:lstStyle/>
          <a:p>
            <a:r>
              <a:rPr lang="en-US" sz="1000" b="1" dirty="0" smtClean="0"/>
              <a:t>Carefully unlatch lower door and swing it fully open.</a:t>
            </a:r>
          </a:p>
          <a:p>
            <a:endParaRPr lang="en-US" sz="1000" b="1" dirty="0" smtClean="0"/>
          </a:p>
          <a:p>
            <a:r>
              <a:rPr lang="en-US" sz="1200" b="1" dirty="0" smtClean="0"/>
              <a:t>Caution: Do not stand in front of door when unlatching as it is under pressure and could spring open unexpectedly!</a:t>
            </a:r>
            <a:endParaRPr lang="en-US" sz="1200" b="1" dirty="0"/>
          </a:p>
        </p:txBody>
      </p:sp>
      <p:sp>
        <p:nvSpPr>
          <p:cNvPr id="13" name="Rectangle 12"/>
          <p:cNvSpPr/>
          <p:nvPr/>
        </p:nvSpPr>
        <p:spPr>
          <a:xfrm>
            <a:off x="1447800" y="152400"/>
            <a:ext cx="4038600" cy="369332"/>
          </a:xfrm>
          <a:prstGeom prst="rect">
            <a:avLst/>
          </a:prstGeom>
        </p:spPr>
        <p:txBody>
          <a:bodyPr wrap="square">
            <a:spAutoFit/>
          </a:bodyPr>
          <a:lstStyle/>
          <a:p>
            <a:r>
              <a:rPr lang="en-US" b="1" u="sng" dirty="0" smtClean="0"/>
              <a:t>UNLOADING THE SWB COMPACTOR</a:t>
            </a:r>
            <a:endParaRPr lang="en-US" dirty="0"/>
          </a:p>
        </p:txBody>
      </p:sp>
      <p:pic>
        <p:nvPicPr>
          <p:cNvPr id="14" name="Picture 13" descr="DSC_0103.JPG"/>
          <p:cNvPicPr>
            <a:picLocks noChangeAspect="1"/>
          </p:cNvPicPr>
          <p:nvPr/>
        </p:nvPicPr>
        <p:blipFill>
          <a:blip r:embed="rId4" cstate="print"/>
          <a:stretch>
            <a:fillRect/>
          </a:stretch>
        </p:blipFill>
        <p:spPr>
          <a:xfrm rot="5400000">
            <a:off x="-205499" y="3939297"/>
            <a:ext cx="2590802" cy="1722607"/>
          </a:xfrm>
          <a:prstGeom prst="rect">
            <a:avLst/>
          </a:prstGeom>
        </p:spPr>
      </p:pic>
      <p:sp>
        <p:nvSpPr>
          <p:cNvPr id="16" name="TextBox 15"/>
          <p:cNvSpPr txBox="1"/>
          <p:nvPr/>
        </p:nvSpPr>
        <p:spPr>
          <a:xfrm>
            <a:off x="228600" y="3505200"/>
            <a:ext cx="1143000" cy="400110"/>
          </a:xfrm>
          <a:prstGeom prst="rect">
            <a:avLst/>
          </a:prstGeom>
          <a:solidFill>
            <a:schemeClr val="bg1">
              <a:alpha val="80000"/>
            </a:schemeClr>
          </a:solidFill>
        </p:spPr>
        <p:txBody>
          <a:bodyPr wrap="square" rtlCol="0">
            <a:spAutoFit/>
          </a:bodyPr>
          <a:lstStyle/>
          <a:p>
            <a:r>
              <a:rPr lang="en-US" sz="2000" b="1" dirty="0" smtClean="0"/>
              <a:t>Step #12</a:t>
            </a:r>
            <a:endParaRPr lang="en-US" sz="2000" b="1" dirty="0"/>
          </a:p>
        </p:txBody>
      </p:sp>
      <p:sp>
        <p:nvSpPr>
          <p:cNvPr id="17" name="TextBox 16"/>
          <p:cNvSpPr txBox="1"/>
          <p:nvPr/>
        </p:nvSpPr>
        <p:spPr>
          <a:xfrm>
            <a:off x="228600" y="5410200"/>
            <a:ext cx="1752600" cy="707886"/>
          </a:xfrm>
          <a:prstGeom prst="rect">
            <a:avLst/>
          </a:prstGeom>
          <a:solidFill>
            <a:schemeClr val="bg1">
              <a:alpha val="80000"/>
            </a:schemeClr>
          </a:solidFill>
        </p:spPr>
        <p:txBody>
          <a:bodyPr wrap="square" rtlCol="0">
            <a:spAutoFit/>
          </a:bodyPr>
          <a:lstStyle/>
          <a:p>
            <a:r>
              <a:rPr lang="en-US" sz="1000" b="1" dirty="0" smtClean="0"/>
              <a:t>Rotate bale ejection handle upward, this will tip the bale and push it part of the way out</a:t>
            </a:r>
            <a:endParaRPr lang="en-US" sz="1000" b="1" dirty="0"/>
          </a:p>
        </p:txBody>
      </p:sp>
      <p:pic>
        <p:nvPicPr>
          <p:cNvPr id="18" name="Picture 17" descr="DSC_0109comp.jpg"/>
          <p:cNvPicPr>
            <a:picLocks noChangeAspect="1"/>
          </p:cNvPicPr>
          <p:nvPr/>
        </p:nvPicPr>
        <p:blipFill>
          <a:blip r:embed="rId5" cstate="print"/>
          <a:stretch>
            <a:fillRect/>
          </a:stretch>
        </p:blipFill>
        <p:spPr>
          <a:xfrm rot="5400000">
            <a:off x="1998438" y="3945162"/>
            <a:ext cx="2626942" cy="1747019"/>
          </a:xfrm>
          <a:prstGeom prst="rect">
            <a:avLst/>
          </a:prstGeom>
        </p:spPr>
      </p:pic>
      <p:sp>
        <p:nvSpPr>
          <p:cNvPr id="19" name="TextBox 18"/>
          <p:cNvSpPr txBox="1"/>
          <p:nvPr/>
        </p:nvSpPr>
        <p:spPr>
          <a:xfrm>
            <a:off x="2438400" y="3505200"/>
            <a:ext cx="1143000" cy="400110"/>
          </a:xfrm>
          <a:prstGeom prst="rect">
            <a:avLst/>
          </a:prstGeom>
          <a:solidFill>
            <a:schemeClr val="bg1">
              <a:alpha val="80000"/>
            </a:schemeClr>
          </a:solidFill>
        </p:spPr>
        <p:txBody>
          <a:bodyPr wrap="square" rtlCol="0">
            <a:spAutoFit/>
          </a:bodyPr>
          <a:lstStyle/>
          <a:p>
            <a:r>
              <a:rPr lang="en-US" sz="2000" b="1" dirty="0" smtClean="0"/>
              <a:t>Step #13</a:t>
            </a:r>
            <a:endParaRPr lang="en-US" sz="2000" b="1" dirty="0"/>
          </a:p>
        </p:txBody>
      </p:sp>
      <p:sp>
        <p:nvSpPr>
          <p:cNvPr id="20" name="TextBox 19"/>
          <p:cNvSpPr txBox="1"/>
          <p:nvPr/>
        </p:nvSpPr>
        <p:spPr>
          <a:xfrm>
            <a:off x="2438400" y="5410200"/>
            <a:ext cx="1752600" cy="707886"/>
          </a:xfrm>
          <a:prstGeom prst="rect">
            <a:avLst/>
          </a:prstGeom>
          <a:solidFill>
            <a:schemeClr val="bg1">
              <a:alpha val="80000"/>
            </a:schemeClr>
          </a:solidFill>
        </p:spPr>
        <p:txBody>
          <a:bodyPr wrap="square" rtlCol="0">
            <a:spAutoFit/>
          </a:bodyPr>
          <a:lstStyle/>
          <a:p>
            <a:r>
              <a:rPr lang="en-US" sz="1000" b="1" dirty="0" smtClean="0"/>
              <a:t>Reach in and roll bale out of compactor. Caution: be sure to keep your feet out from under bale as it rolls out</a:t>
            </a:r>
            <a:endParaRPr lang="en-US" sz="1000" b="1" dirty="0"/>
          </a:p>
        </p:txBody>
      </p:sp>
      <p:pic>
        <p:nvPicPr>
          <p:cNvPr id="21" name="Picture 20" descr="DSC_0113comp.jpg"/>
          <p:cNvPicPr>
            <a:picLocks noChangeAspect="1"/>
          </p:cNvPicPr>
          <p:nvPr/>
        </p:nvPicPr>
        <p:blipFill>
          <a:blip r:embed="rId6" cstate="print"/>
          <a:stretch>
            <a:fillRect/>
          </a:stretch>
        </p:blipFill>
        <p:spPr>
          <a:xfrm rot="5400000">
            <a:off x="4290491" y="3939108"/>
            <a:ext cx="2590800" cy="1722983"/>
          </a:xfrm>
          <a:prstGeom prst="rect">
            <a:avLst/>
          </a:prstGeom>
        </p:spPr>
      </p:pic>
      <p:sp>
        <p:nvSpPr>
          <p:cNvPr id="22" name="TextBox 21"/>
          <p:cNvSpPr txBox="1"/>
          <p:nvPr/>
        </p:nvSpPr>
        <p:spPr>
          <a:xfrm>
            <a:off x="4648200" y="3505200"/>
            <a:ext cx="1828800" cy="707886"/>
          </a:xfrm>
          <a:prstGeom prst="rect">
            <a:avLst/>
          </a:prstGeom>
          <a:solidFill>
            <a:schemeClr val="bg1">
              <a:alpha val="80000"/>
            </a:schemeClr>
          </a:solidFill>
        </p:spPr>
        <p:txBody>
          <a:bodyPr wrap="square" rtlCol="0">
            <a:spAutoFit/>
          </a:bodyPr>
          <a:lstStyle/>
          <a:p>
            <a:r>
              <a:rPr lang="en-US" sz="1000" b="1" dirty="0" smtClean="0"/>
              <a:t>Use proper lifting equipment to move bales as they can be quite heavy depending on the material that they contain</a:t>
            </a:r>
            <a:endParaRPr lang="en-US" sz="1000" b="1" dirty="0"/>
          </a:p>
        </p:txBody>
      </p:sp>
      <p:sp>
        <p:nvSpPr>
          <p:cNvPr id="23" name="TextBox 22"/>
          <p:cNvSpPr txBox="1"/>
          <p:nvPr/>
        </p:nvSpPr>
        <p:spPr>
          <a:xfrm>
            <a:off x="4572000" y="5715000"/>
            <a:ext cx="1143000" cy="400110"/>
          </a:xfrm>
          <a:prstGeom prst="rect">
            <a:avLst/>
          </a:prstGeom>
          <a:solidFill>
            <a:schemeClr val="bg1">
              <a:alpha val="80000"/>
            </a:schemeClr>
          </a:solidFill>
        </p:spPr>
        <p:txBody>
          <a:bodyPr wrap="square" rtlCol="0">
            <a:spAutoFit/>
          </a:bodyPr>
          <a:lstStyle/>
          <a:p>
            <a:r>
              <a:rPr lang="en-US" sz="2000" b="1" dirty="0" smtClean="0"/>
              <a:t>Step #14</a:t>
            </a:r>
            <a:endParaRPr lang="en-US" sz="20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2400" y="1143000"/>
            <a:ext cx="2514600" cy="3276602"/>
            <a:chOff x="457200" y="1904998"/>
            <a:chExt cx="2514600" cy="3276602"/>
          </a:xfrm>
        </p:grpSpPr>
        <p:sp>
          <p:nvSpPr>
            <p:cNvPr id="3" name="Rectangle 2"/>
            <p:cNvSpPr/>
            <p:nvPr/>
          </p:nvSpPr>
          <p:spPr>
            <a:xfrm>
              <a:off x="457200" y="1904998"/>
              <a:ext cx="2514600" cy="32766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457200" y="2362200"/>
              <a:ext cx="2514600" cy="2800767"/>
            </a:xfrm>
            <a:prstGeom prst="rect">
              <a:avLst/>
            </a:prstGeom>
            <a:noFill/>
          </p:spPr>
          <p:txBody>
            <a:bodyPr wrap="square" rtlCol="0">
              <a:spAutoFit/>
            </a:bodyPr>
            <a:lstStyle/>
            <a:p>
              <a:pPr algn="ctr"/>
              <a:r>
                <a:rPr lang="en-US" sz="1600" b="1" dirty="0" smtClean="0"/>
                <a:t>WHEN LIFTING ANY THREE POINT IMPLEMENT FOR THE FIRST TIME ALWAYS DO SO SLOWLY TO MAKE SURE IT WILL NOT HIT THE TRACTOR CAB OR REAR GLASS WHEN OPEN. ON FRONT MOUNTS MAKE SURE IT DOES NOT HIT THE FRONT OF THE TRACTOR OR HOOD.</a:t>
              </a:r>
              <a:endParaRPr lang="en-US" sz="1600" b="1" dirty="0"/>
            </a:p>
          </p:txBody>
        </p:sp>
        <p:sp>
          <p:nvSpPr>
            <p:cNvPr id="5" name="TextBox 4"/>
            <p:cNvSpPr txBox="1"/>
            <p:nvPr/>
          </p:nvSpPr>
          <p:spPr>
            <a:xfrm>
              <a:off x="2438400" y="4953000"/>
              <a:ext cx="533400" cy="215444"/>
            </a:xfrm>
            <a:prstGeom prst="rect">
              <a:avLst/>
            </a:prstGeom>
            <a:noFill/>
          </p:spPr>
          <p:txBody>
            <a:bodyPr wrap="square" rtlCol="0">
              <a:spAutoFit/>
            </a:bodyPr>
            <a:lstStyle/>
            <a:p>
              <a:r>
                <a:rPr lang="en-US" sz="800" dirty="0" smtClean="0"/>
                <a:t>260054</a:t>
              </a:r>
              <a:endParaRPr lang="en-US" sz="800" dirty="0"/>
            </a:p>
          </p:txBody>
        </p:sp>
        <p:pic>
          <p:nvPicPr>
            <p:cNvPr id="6" name="Picture 5" descr="Caution.jpg"/>
            <p:cNvPicPr>
              <a:picLocks noChangeAspect="1"/>
            </p:cNvPicPr>
            <p:nvPr/>
          </p:nvPicPr>
          <p:blipFill>
            <a:blip r:embed="rId2" cstate="print"/>
            <a:stretch>
              <a:fillRect/>
            </a:stretch>
          </p:blipFill>
          <p:spPr>
            <a:xfrm>
              <a:off x="457200" y="1904998"/>
              <a:ext cx="2514600" cy="502920"/>
            </a:xfrm>
            <a:prstGeom prst="rect">
              <a:avLst/>
            </a:prstGeom>
          </p:spPr>
        </p:pic>
      </p:grpSp>
      <p:sp>
        <p:nvSpPr>
          <p:cNvPr id="8" name="TextBox 7"/>
          <p:cNvSpPr txBox="1"/>
          <p:nvPr/>
        </p:nvSpPr>
        <p:spPr>
          <a:xfrm>
            <a:off x="152400" y="533400"/>
            <a:ext cx="2590800" cy="461665"/>
          </a:xfrm>
          <a:prstGeom prst="rect">
            <a:avLst/>
          </a:prstGeom>
          <a:noFill/>
        </p:spPr>
        <p:txBody>
          <a:bodyPr wrap="square" rtlCol="0">
            <a:spAutoFit/>
          </a:bodyPr>
          <a:lstStyle/>
          <a:p>
            <a:r>
              <a:rPr lang="en-US" sz="1200" dirty="0" smtClean="0"/>
              <a:t>(Located on rear of compactor above top link bracket)</a:t>
            </a:r>
            <a:endParaRPr lang="en-US" sz="1200" dirty="0"/>
          </a:p>
        </p:txBody>
      </p:sp>
      <p:pic>
        <p:nvPicPr>
          <p:cNvPr id="9" name="Picture 8" descr="Triangle_23-R_150_LABEL.gif"/>
          <p:cNvPicPr>
            <a:picLocks noChangeAspect="1"/>
          </p:cNvPicPr>
          <p:nvPr/>
        </p:nvPicPr>
        <p:blipFill>
          <a:blip r:embed="rId3" cstate="print"/>
          <a:srcRect t="20000" r="31429" b="20000"/>
          <a:stretch>
            <a:fillRect/>
          </a:stretch>
        </p:blipFill>
        <p:spPr>
          <a:xfrm>
            <a:off x="304800" y="5410200"/>
            <a:ext cx="2057400" cy="1800225"/>
          </a:xfrm>
          <a:prstGeom prst="rect">
            <a:avLst/>
          </a:prstGeom>
        </p:spPr>
      </p:pic>
      <p:pic>
        <p:nvPicPr>
          <p:cNvPr id="10" name="Picture 9" descr="Warning.jpg"/>
          <p:cNvPicPr>
            <a:picLocks noChangeAspect="1"/>
          </p:cNvPicPr>
          <p:nvPr/>
        </p:nvPicPr>
        <p:blipFill>
          <a:blip r:embed="rId4" cstate="print"/>
          <a:stretch>
            <a:fillRect/>
          </a:stretch>
        </p:blipFill>
        <p:spPr>
          <a:xfrm>
            <a:off x="2362200" y="5334000"/>
            <a:ext cx="2419350" cy="475381"/>
          </a:xfrm>
          <a:prstGeom prst="rect">
            <a:avLst/>
          </a:prstGeom>
        </p:spPr>
      </p:pic>
      <p:sp>
        <p:nvSpPr>
          <p:cNvPr id="11" name="TextBox 10"/>
          <p:cNvSpPr txBox="1"/>
          <p:nvPr/>
        </p:nvSpPr>
        <p:spPr>
          <a:xfrm>
            <a:off x="2514600" y="5943600"/>
            <a:ext cx="2057400" cy="1015663"/>
          </a:xfrm>
          <a:prstGeom prst="rect">
            <a:avLst/>
          </a:prstGeom>
          <a:noFill/>
        </p:spPr>
        <p:txBody>
          <a:bodyPr wrap="square" rtlCol="0">
            <a:spAutoFit/>
          </a:bodyPr>
          <a:lstStyle/>
          <a:p>
            <a:r>
              <a:rPr lang="en-US" sz="2000" b="1" dirty="0" smtClean="0"/>
              <a:t>PINCH POINT.</a:t>
            </a:r>
          </a:p>
          <a:p>
            <a:r>
              <a:rPr lang="en-US" sz="2000" dirty="0" smtClean="0"/>
              <a:t>Keep hands and fingers clear.</a:t>
            </a:r>
            <a:endParaRPr lang="en-US" sz="2000" dirty="0"/>
          </a:p>
        </p:txBody>
      </p:sp>
      <p:sp>
        <p:nvSpPr>
          <p:cNvPr id="12" name="Rectangle 11"/>
          <p:cNvSpPr/>
          <p:nvPr/>
        </p:nvSpPr>
        <p:spPr>
          <a:xfrm>
            <a:off x="2362200" y="5334000"/>
            <a:ext cx="2438400" cy="1905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114800" y="6934200"/>
            <a:ext cx="609600" cy="215444"/>
          </a:xfrm>
          <a:prstGeom prst="rect">
            <a:avLst/>
          </a:prstGeom>
          <a:noFill/>
        </p:spPr>
        <p:txBody>
          <a:bodyPr wrap="square" rtlCol="0">
            <a:spAutoFit/>
          </a:bodyPr>
          <a:lstStyle/>
          <a:p>
            <a:r>
              <a:rPr lang="en-US" sz="800" dirty="0" smtClean="0"/>
              <a:t>260045</a:t>
            </a:r>
            <a:endParaRPr lang="en-US" sz="800" dirty="0"/>
          </a:p>
        </p:txBody>
      </p:sp>
      <p:sp>
        <p:nvSpPr>
          <p:cNvPr id="14" name="Rectangle 13"/>
          <p:cNvSpPr/>
          <p:nvPr/>
        </p:nvSpPr>
        <p:spPr>
          <a:xfrm>
            <a:off x="304800" y="5334000"/>
            <a:ext cx="4495800" cy="1905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304800" y="4724400"/>
            <a:ext cx="4495800" cy="276999"/>
          </a:xfrm>
          <a:prstGeom prst="rect">
            <a:avLst/>
          </a:prstGeom>
          <a:noFill/>
        </p:spPr>
        <p:txBody>
          <a:bodyPr wrap="square" rtlCol="0">
            <a:spAutoFit/>
          </a:bodyPr>
          <a:lstStyle/>
          <a:p>
            <a:r>
              <a:rPr lang="en-US" sz="1200" dirty="0" smtClean="0"/>
              <a:t>(located on top of lower door or on front of press plate assembly)</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9311A-6585-4D8A-BB66-0050A54C55A9}" type="slidenum">
              <a:rPr lang="en-US" smtClean="0"/>
              <a:pPr/>
              <a:t>15</a:t>
            </a:fld>
            <a:endParaRPr lang="en-US" dirty="0"/>
          </a:p>
        </p:txBody>
      </p:sp>
      <p:sp>
        <p:nvSpPr>
          <p:cNvPr id="9" name="Regular Pentagon 8"/>
          <p:cNvSpPr/>
          <p:nvPr/>
        </p:nvSpPr>
        <p:spPr>
          <a:xfrm>
            <a:off x="304800" y="1676400"/>
            <a:ext cx="6248400" cy="1676400"/>
          </a:xfrm>
          <a:prstGeom prst="pentagon">
            <a:avLst/>
          </a:prstGeom>
          <a:noFill/>
          <a:ln w="203200">
            <a:solidFill>
              <a:srgbClr val="FFC000"/>
            </a:solidFill>
          </a:ln>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odoni MT" pitchFamily="18" charset="0"/>
            </a:endParaRPr>
          </a:p>
        </p:txBody>
      </p:sp>
      <p:sp>
        <p:nvSpPr>
          <p:cNvPr id="10" name="Rectangle 9"/>
          <p:cNvSpPr/>
          <p:nvPr/>
        </p:nvSpPr>
        <p:spPr>
          <a:xfrm>
            <a:off x="1066800" y="1981200"/>
            <a:ext cx="4638309" cy="1200329"/>
          </a:xfrm>
          <a:prstGeom prst="rect">
            <a:avLst/>
          </a:prstGeom>
          <a:noFill/>
          <a:ln>
            <a:noFill/>
          </a:ln>
        </p:spPr>
        <p:txBody>
          <a:bodyPr wrap="square" lIns="91440" tIns="45720" rIns="91440" bIns="45720">
            <a:spAutoFit/>
            <a:scene3d>
              <a:camera prst="orthographicFront">
                <a:rot lat="0" lon="0" rev="0"/>
              </a:camera>
              <a:lightRig rig="contrasting" dir="t">
                <a:rot lat="0" lon="0" rev="4500000"/>
              </a:lightRig>
            </a:scene3d>
            <a:sp3d contourW="6350" prstMaterial="metal">
              <a:contourClr>
                <a:schemeClr val="accent1">
                  <a:shade val="75000"/>
                </a:schemeClr>
              </a:contourClr>
            </a:sp3d>
          </a:bodyPr>
          <a:lstStyle/>
          <a:p>
            <a:pPr algn="ctr"/>
            <a:r>
              <a:rPr lang="en-US" sz="7200" b="1" cap="all" spc="0" dirty="0" smtClean="0">
                <a:ln w="0">
                  <a:solidFill>
                    <a:schemeClr val="tx1"/>
                  </a:solidFill>
                </a:ln>
                <a:solidFill>
                  <a:srgbClr val="FFC000"/>
                </a:solidFill>
                <a:effectLst/>
                <a:latin typeface="Cambria" pitchFamily="18" charset="0"/>
              </a:rPr>
              <a:t>DURABILT</a:t>
            </a:r>
            <a:endParaRPr lang="en-US" sz="7200" b="1" cap="all" spc="0" dirty="0">
              <a:ln w="0">
                <a:solidFill>
                  <a:schemeClr val="tx1"/>
                </a:solidFill>
              </a:ln>
              <a:solidFill>
                <a:srgbClr val="FFC000"/>
              </a:solidFill>
              <a:effectLst/>
              <a:latin typeface="Cambria" pitchFamily="18" charset="0"/>
            </a:endParaRPr>
          </a:p>
        </p:txBody>
      </p:sp>
      <p:sp>
        <p:nvSpPr>
          <p:cNvPr id="11" name="TextBox 10"/>
          <p:cNvSpPr txBox="1"/>
          <p:nvPr/>
        </p:nvSpPr>
        <p:spPr>
          <a:xfrm>
            <a:off x="1143000" y="3261212"/>
            <a:ext cx="4495800" cy="230832"/>
          </a:xfrm>
          <a:prstGeom prst="rect">
            <a:avLst/>
          </a:prstGeom>
          <a:noFill/>
        </p:spPr>
        <p:txBody>
          <a:bodyPr wrap="square" rtlCol="0" anchor="b" anchorCtr="1">
            <a:spAutoFit/>
          </a:bodyPr>
          <a:lstStyle/>
          <a:p>
            <a:pPr algn="ctr"/>
            <a:r>
              <a:rPr lang="en-US" sz="900" b="1" dirty="0" smtClean="0">
                <a:latin typeface="Cambria" pitchFamily="18" charset="0"/>
              </a:rPr>
              <a:t>Durabilt Industries, LLC • Pocahontas, AR  72455 • Phone 870-892-4501</a:t>
            </a:r>
            <a:endParaRPr lang="en-US" sz="900" b="1" dirty="0">
              <a:latin typeface="Cambria"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sosceles Triangle 30"/>
          <p:cNvSpPr/>
          <p:nvPr/>
        </p:nvSpPr>
        <p:spPr>
          <a:xfrm>
            <a:off x="381000" y="2590800"/>
            <a:ext cx="685800" cy="609600"/>
          </a:xfrm>
          <a:prstGeom prst="triangle">
            <a:avLst>
              <a:gd name="adj" fmla="val 49107"/>
            </a:avLst>
          </a:prstGeom>
          <a:solidFill>
            <a:schemeClr val="tx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3200" b="1" dirty="0" smtClean="0"/>
              <a:t>!</a:t>
            </a:r>
            <a:endParaRPr lang="en-US" sz="3200" b="1" dirty="0"/>
          </a:p>
        </p:txBody>
      </p:sp>
      <p:sp>
        <p:nvSpPr>
          <p:cNvPr id="7" name="Rectangle 6"/>
          <p:cNvSpPr/>
          <p:nvPr/>
        </p:nvSpPr>
        <p:spPr>
          <a:xfrm>
            <a:off x="304800" y="228600"/>
            <a:ext cx="6324600" cy="1938992"/>
          </a:xfrm>
          <a:prstGeom prst="rect">
            <a:avLst/>
          </a:prstGeom>
        </p:spPr>
        <p:txBody>
          <a:bodyPr wrap="square">
            <a:spAutoFit/>
          </a:bodyPr>
          <a:lstStyle/>
          <a:p>
            <a:pPr algn="ctr"/>
            <a:r>
              <a:rPr lang="en-US" b="1" dirty="0"/>
              <a:t>To the Owner/Operator/Dealer</a:t>
            </a:r>
          </a:p>
          <a:p>
            <a:pPr algn="ctr"/>
            <a:r>
              <a:rPr lang="en-US" sz="1200" dirty="0"/>
              <a:t>All implements with moving parts are potentially hazardous. There is no substitute for a cautious, safe-minded </a:t>
            </a:r>
            <a:r>
              <a:rPr lang="en-US" sz="1200" dirty="0" smtClean="0"/>
              <a:t>operator who </a:t>
            </a:r>
            <a:r>
              <a:rPr lang="en-US" sz="1200" dirty="0"/>
              <a:t>recognizes the potential hazards and follows reasonable safety </a:t>
            </a:r>
            <a:r>
              <a:rPr lang="en-US" sz="1200" dirty="0" smtClean="0"/>
              <a:t>practices. The </a:t>
            </a:r>
            <a:r>
              <a:rPr lang="en-US" sz="1200" dirty="0"/>
              <a:t>manufacturer has designed </a:t>
            </a:r>
            <a:r>
              <a:rPr lang="en-US" sz="1200" dirty="0" smtClean="0"/>
              <a:t>this implement </a:t>
            </a:r>
            <a:r>
              <a:rPr lang="en-US" sz="1200" dirty="0"/>
              <a:t>to be used with all its safety equipment properly attached to minimize the chance of accidents</a:t>
            </a:r>
            <a:r>
              <a:rPr lang="en-US" sz="1200" dirty="0" smtClean="0"/>
              <a:t>.</a:t>
            </a:r>
          </a:p>
          <a:p>
            <a:pPr algn="ctr"/>
            <a:endParaRPr lang="en-US" sz="1200" dirty="0"/>
          </a:p>
          <a:p>
            <a:pPr algn="ctr"/>
            <a:r>
              <a:rPr lang="en-US" b="1" dirty="0"/>
              <a:t>BEFORE YOU START!!</a:t>
            </a:r>
          </a:p>
          <a:p>
            <a:pPr algn="ctr"/>
            <a:r>
              <a:rPr lang="en-US" sz="1200" b="1" dirty="0"/>
              <a:t>Read the safety messages on the implement </a:t>
            </a:r>
            <a:r>
              <a:rPr lang="en-US" sz="1200" b="1" dirty="0" smtClean="0"/>
              <a:t>as </a:t>
            </a:r>
            <a:r>
              <a:rPr lang="en-US" sz="1200" b="1" dirty="0"/>
              <a:t>shown in your manual.</a:t>
            </a:r>
          </a:p>
          <a:p>
            <a:pPr algn="ctr"/>
            <a:r>
              <a:rPr lang="en-US" sz="1200" b="1" dirty="0"/>
              <a:t>Observe the rules of safety and common sense!</a:t>
            </a:r>
            <a:endParaRPr lang="en-US" sz="1200" dirty="0"/>
          </a:p>
        </p:txBody>
      </p:sp>
      <p:cxnSp>
        <p:nvCxnSpPr>
          <p:cNvPr id="11" name="Straight Connector 10"/>
          <p:cNvCxnSpPr/>
          <p:nvPr/>
        </p:nvCxnSpPr>
        <p:spPr>
          <a:xfrm>
            <a:off x="304800" y="2438400"/>
            <a:ext cx="6324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81000" y="2590800"/>
            <a:ext cx="6096000" cy="4247317"/>
          </a:xfrm>
          <a:prstGeom prst="rect">
            <a:avLst/>
          </a:prstGeom>
        </p:spPr>
        <p:txBody>
          <a:bodyPr wrap="square">
            <a:spAutoFit/>
          </a:bodyPr>
          <a:lstStyle/>
          <a:p>
            <a:r>
              <a:rPr lang="en-US" sz="1400" b="1" dirty="0" smtClean="0"/>
              <a:t>	IMPORTANT </a:t>
            </a:r>
            <a:r>
              <a:rPr lang="en-US" sz="1400" b="1" dirty="0"/>
              <a:t>SAFETY INFORMATION</a:t>
            </a:r>
            <a:r>
              <a:rPr lang="en-US" sz="1400" b="1" dirty="0" smtClean="0"/>
              <a:t>!</a:t>
            </a:r>
          </a:p>
          <a:p>
            <a:endParaRPr lang="en-US" sz="1400" b="1" dirty="0" smtClean="0"/>
          </a:p>
          <a:p>
            <a:endParaRPr lang="en-US" sz="1400" b="1" dirty="0"/>
          </a:p>
          <a:p>
            <a:r>
              <a:rPr lang="en-US" sz="1200" dirty="0"/>
              <a:t>Working with unfamiliar equipment can lead to careless injuries. Read this manual, and the manual for your </a:t>
            </a:r>
            <a:r>
              <a:rPr lang="en-US" sz="1200" dirty="0" smtClean="0"/>
              <a:t>tractor, before </a:t>
            </a:r>
            <a:r>
              <a:rPr lang="en-US" sz="1200" dirty="0"/>
              <a:t>assembly or operating, to acquaint yourself with the machines. It is the </a:t>
            </a:r>
            <a:r>
              <a:rPr lang="en-US" sz="1200" dirty="0" smtClean="0"/>
              <a:t>owner’s </a:t>
            </a:r>
            <a:r>
              <a:rPr lang="en-US" sz="1200" dirty="0"/>
              <a:t>responsibility, if </a:t>
            </a:r>
            <a:r>
              <a:rPr lang="en-US" sz="1200" dirty="0" smtClean="0"/>
              <a:t>this machine </a:t>
            </a:r>
            <a:r>
              <a:rPr lang="en-US" sz="1200" dirty="0"/>
              <a:t>is used by any person other than yourself, is loaned or rented, to make certain that the operator, prior </a:t>
            </a:r>
            <a:r>
              <a:rPr lang="en-US" sz="1200" dirty="0" smtClean="0"/>
              <a:t>to operating:</a:t>
            </a:r>
          </a:p>
          <a:p>
            <a:endParaRPr lang="en-US" sz="1200" dirty="0" smtClean="0"/>
          </a:p>
          <a:p>
            <a:r>
              <a:rPr lang="en-US" sz="1200" dirty="0" smtClean="0"/>
              <a:t> </a:t>
            </a:r>
            <a:r>
              <a:rPr lang="en-US" sz="1200" dirty="0"/>
              <a:t>1. Reads and understands the operator’s manuals.</a:t>
            </a:r>
          </a:p>
          <a:p>
            <a:r>
              <a:rPr lang="en-US" sz="1200" dirty="0" smtClean="0"/>
              <a:t> 2</a:t>
            </a:r>
            <a:r>
              <a:rPr lang="en-US" sz="1200" dirty="0"/>
              <a:t>. Is instructed in safe and proper use.</a:t>
            </a:r>
          </a:p>
          <a:p>
            <a:endParaRPr lang="en-US" sz="1200" dirty="0" smtClean="0"/>
          </a:p>
          <a:p>
            <a:r>
              <a:rPr lang="en-US" sz="1200" dirty="0" smtClean="0"/>
              <a:t>The </a:t>
            </a:r>
            <a:r>
              <a:rPr lang="en-US" sz="1200" dirty="0"/>
              <a:t>use of this equipment is subject to certain hazards which cannot be protected against by </a:t>
            </a:r>
            <a:r>
              <a:rPr lang="en-US" sz="1200" dirty="0" smtClean="0"/>
              <a:t>mechanical means </a:t>
            </a:r>
            <a:r>
              <a:rPr lang="en-US" sz="1200" dirty="0"/>
              <a:t>or product design. All operators of this equipment must read and understand this entire manual, </a:t>
            </a:r>
            <a:r>
              <a:rPr lang="en-US" sz="1200" dirty="0" smtClean="0"/>
              <a:t>paying particular </a:t>
            </a:r>
            <a:r>
              <a:rPr lang="en-US" sz="1200" dirty="0"/>
              <a:t>attention to safety and operating instructions, prior to using. If there is something in this manual </a:t>
            </a:r>
            <a:r>
              <a:rPr lang="en-US" sz="1200" dirty="0" smtClean="0"/>
              <a:t>you do </a:t>
            </a:r>
            <a:r>
              <a:rPr lang="en-US" sz="1200" dirty="0"/>
              <a:t>not understand, ask your supervisor, or your dealer, to explain it to you.</a:t>
            </a:r>
          </a:p>
          <a:p>
            <a:r>
              <a:rPr lang="en-US" sz="1200" dirty="0"/>
              <a:t>Most accidents occur because of neglect </a:t>
            </a:r>
            <a:r>
              <a:rPr lang="en-US" sz="1200" dirty="0" smtClean="0"/>
              <a:t>or </a:t>
            </a:r>
            <a:r>
              <a:rPr lang="en-US" sz="1200" dirty="0"/>
              <a:t>carelessness. Keep all helpers and bystanders twenty-five </a:t>
            </a:r>
            <a:r>
              <a:rPr lang="en-US" sz="1200" dirty="0" smtClean="0"/>
              <a:t>feet (25</a:t>
            </a:r>
            <a:r>
              <a:rPr lang="en-US" sz="1200" dirty="0"/>
              <a:t>’) from an operating </a:t>
            </a:r>
            <a:r>
              <a:rPr lang="en-US" sz="1200" dirty="0" smtClean="0"/>
              <a:t>implement. </a:t>
            </a:r>
            <a:r>
              <a:rPr lang="en-US" sz="1200" dirty="0"/>
              <a:t>Only properly trained people should operate this machine. It is </a:t>
            </a:r>
            <a:r>
              <a:rPr lang="en-US" sz="1200" dirty="0" smtClean="0"/>
              <a:t>recommended the </a:t>
            </a:r>
            <a:r>
              <a:rPr lang="en-US" sz="1200" dirty="0"/>
              <a:t>tractor be equipped with a Rollover Protection System (ROPS) and a seat belt that is used. Always </a:t>
            </a:r>
            <a:r>
              <a:rPr lang="en-US" sz="1200" dirty="0" smtClean="0"/>
              <a:t>engage parking brake or </a:t>
            </a:r>
            <a:r>
              <a:rPr lang="en-US" sz="1200" dirty="0"/>
              <a:t>place transmission in “Park” before dismounting tractor. Never leave equipment unattended </a:t>
            </a:r>
            <a:r>
              <a:rPr lang="en-US" sz="1200" dirty="0" smtClean="0"/>
              <a:t>with the </a:t>
            </a:r>
            <a:r>
              <a:rPr lang="en-US" sz="1200" dirty="0"/>
              <a:t>tractor running.</a:t>
            </a:r>
          </a:p>
        </p:txBody>
      </p:sp>
      <p:cxnSp>
        <p:nvCxnSpPr>
          <p:cNvPr id="24" name="Straight Connector 23"/>
          <p:cNvCxnSpPr/>
          <p:nvPr/>
        </p:nvCxnSpPr>
        <p:spPr>
          <a:xfrm>
            <a:off x="304800" y="7315200"/>
            <a:ext cx="6324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0" y="8313003"/>
            <a:ext cx="2667000" cy="707886"/>
          </a:xfrm>
          <a:prstGeom prst="rect">
            <a:avLst/>
          </a:prstGeom>
        </p:spPr>
        <p:txBody>
          <a:bodyPr wrap="square">
            <a:spAutoFit/>
          </a:bodyPr>
          <a:lstStyle/>
          <a:p>
            <a:r>
              <a:rPr lang="en-US" sz="1000" b="1" dirty="0"/>
              <a:t>THIS SYMBOL MEANS</a:t>
            </a:r>
          </a:p>
          <a:p>
            <a:r>
              <a:rPr lang="en-US" sz="1000" b="1" dirty="0"/>
              <a:t>– ATTENTION!</a:t>
            </a:r>
          </a:p>
          <a:p>
            <a:r>
              <a:rPr lang="en-US" sz="1000" b="1" dirty="0"/>
              <a:t>– BECOME ALERT!</a:t>
            </a:r>
          </a:p>
          <a:p>
            <a:r>
              <a:rPr lang="en-US" sz="1000" b="1" dirty="0"/>
              <a:t>– YOUR SAFETY IS INVOLVED!</a:t>
            </a:r>
            <a:endParaRPr lang="en-US" sz="1000" dirty="0"/>
          </a:p>
        </p:txBody>
      </p:sp>
      <p:sp>
        <p:nvSpPr>
          <p:cNvPr id="30" name="Rectangle 29"/>
          <p:cNvSpPr/>
          <p:nvPr/>
        </p:nvSpPr>
        <p:spPr>
          <a:xfrm>
            <a:off x="1905000" y="7696200"/>
            <a:ext cx="4648200" cy="830997"/>
          </a:xfrm>
          <a:prstGeom prst="rect">
            <a:avLst/>
          </a:prstGeom>
        </p:spPr>
        <p:txBody>
          <a:bodyPr wrap="square">
            <a:spAutoFit/>
          </a:bodyPr>
          <a:lstStyle/>
          <a:p>
            <a:r>
              <a:rPr lang="en-US" sz="800" dirty="0"/>
              <a:t>THIS SAFETY ALERT SYMBOL IDENTIFIES </a:t>
            </a:r>
            <a:r>
              <a:rPr lang="en-US" sz="800" dirty="0" smtClean="0"/>
              <a:t>IMPORTANT SAFETYWARNING </a:t>
            </a:r>
            <a:r>
              <a:rPr lang="en-US" sz="800" dirty="0"/>
              <a:t>MESSAGES. CAREFULLY READ </a:t>
            </a:r>
            <a:r>
              <a:rPr lang="en-US" sz="800" dirty="0" smtClean="0"/>
              <a:t>EACH WARNING </a:t>
            </a:r>
            <a:r>
              <a:rPr lang="en-US" sz="800" dirty="0"/>
              <a:t>MESSAGE THAT FOLLOWS. FAILURE </a:t>
            </a:r>
            <a:r>
              <a:rPr lang="en-US" sz="800" dirty="0" smtClean="0"/>
              <a:t>TO UNDERSTAND </a:t>
            </a:r>
            <a:r>
              <a:rPr lang="en-US" sz="800" dirty="0"/>
              <a:t>AND OBEY A SAFETY WARNING, </a:t>
            </a:r>
            <a:r>
              <a:rPr lang="en-US" sz="800" dirty="0" smtClean="0"/>
              <a:t>OR RECOGNIZE </a:t>
            </a:r>
            <a:r>
              <a:rPr lang="en-US" sz="800" dirty="0"/>
              <a:t>A SAFETY HAZARD, COULD RESULT IN </a:t>
            </a:r>
            <a:r>
              <a:rPr lang="en-US" sz="800" dirty="0" smtClean="0"/>
              <a:t>AN INJURY </a:t>
            </a:r>
            <a:r>
              <a:rPr lang="en-US" sz="800" dirty="0"/>
              <a:t>OR DEATH TO YOU OR OTHERS AROUND </a:t>
            </a:r>
            <a:r>
              <a:rPr lang="en-US" sz="800" dirty="0" smtClean="0"/>
              <a:t>YOU. THE </a:t>
            </a:r>
            <a:r>
              <a:rPr lang="en-US" sz="800" dirty="0"/>
              <a:t>OPERATOR </a:t>
            </a:r>
            <a:r>
              <a:rPr lang="en-US" sz="800" dirty="0" smtClean="0"/>
              <a:t>IS ULTIMATELY </a:t>
            </a:r>
            <a:r>
              <a:rPr lang="en-US" sz="800" dirty="0"/>
              <a:t>RESPONSIBLE FOR </a:t>
            </a:r>
            <a:r>
              <a:rPr lang="en-US" sz="800" dirty="0" smtClean="0"/>
              <a:t>THE SAFETY </a:t>
            </a:r>
            <a:r>
              <a:rPr lang="en-US" sz="800" dirty="0"/>
              <a:t>OF HIMSELF, AS WELL AS OTHERS, IN </a:t>
            </a:r>
            <a:r>
              <a:rPr lang="en-US" sz="800" dirty="0" smtClean="0"/>
              <a:t>THE OPERATING </a:t>
            </a:r>
            <a:r>
              <a:rPr lang="en-US" sz="800" dirty="0"/>
              <a:t>AREA OF THE TRACTOR AND </a:t>
            </a:r>
            <a:r>
              <a:rPr lang="en-US" sz="800" dirty="0" smtClean="0"/>
              <a:t>ATTACHED EQUIPMENT</a:t>
            </a:r>
            <a:r>
              <a:rPr lang="en-US" sz="800" dirty="0"/>
              <a:t>.</a:t>
            </a:r>
          </a:p>
        </p:txBody>
      </p:sp>
      <p:sp>
        <p:nvSpPr>
          <p:cNvPr id="13" name="Isosceles Triangle 12"/>
          <p:cNvSpPr/>
          <p:nvPr/>
        </p:nvSpPr>
        <p:spPr>
          <a:xfrm>
            <a:off x="381000" y="7543800"/>
            <a:ext cx="685800" cy="609600"/>
          </a:xfrm>
          <a:prstGeom prst="triangle">
            <a:avLst>
              <a:gd name="adj" fmla="val 49107"/>
            </a:avLst>
          </a:prstGeom>
          <a:solidFill>
            <a:schemeClr val="tx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3200" b="1" dirty="0" smtClean="0"/>
              <a:t>!</a:t>
            </a:r>
            <a:endParaRPr lang="en-US" sz="3200" b="1" dirty="0"/>
          </a:p>
        </p:txBody>
      </p:sp>
      <p:sp>
        <p:nvSpPr>
          <p:cNvPr id="12" name="Slide Number Placeholder 11"/>
          <p:cNvSpPr>
            <a:spLocks noGrp="1"/>
          </p:cNvSpPr>
          <p:nvPr>
            <p:ph type="sldNum" sz="quarter" idx="12"/>
          </p:nvPr>
        </p:nvSpPr>
        <p:spPr/>
        <p:txBody>
          <a:bodyPr/>
          <a:lstStyle/>
          <a:p>
            <a:fld id="{8389311A-6585-4D8A-BB66-0050A54C55A9}" type="slidenum">
              <a:rPr lang="en-US" smtClean="0"/>
              <a:pPr/>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381000"/>
            <a:ext cx="4800600" cy="369332"/>
          </a:xfrm>
          <a:prstGeom prst="rect">
            <a:avLst/>
          </a:prstGeom>
        </p:spPr>
        <p:txBody>
          <a:bodyPr wrap="square">
            <a:spAutoFit/>
          </a:bodyPr>
          <a:lstStyle/>
          <a:p>
            <a:r>
              <a:rPr lang="en-US" b="1" dirty="0"/>
              <a:t>EQUIPMENT SAFETY GUIDELINES</a:t>
            </a:r>
            <a:endParaRPr lang="en-US" dirty="0"/>
          </a:p>
        </p:txBody>
      </p:sp>
      <p:sp>
        <p:nvSpPr>
          <p:cNvPr id="5" name="Rectangle 4"/>
          <p:cNvSpPr/>
          <p:nvPr/>
        </p:nvSpPr>
        <p:spPr>
          <a:xfrm>
            <a:off x="457200" y="1371600"/>
            <a:ext cx="6019800" cy="7171194"/>
          </a:xfrm>
          <a:prstGeom prst="rect">
            <a:avLst/>
          </a:prstGeom>
        </p:spPr>
        <p:txBody>
          <a:bodyPr wrap="square">
            <a:spAutoFit/>
          </a:bodyPr>
          <a:lstStyle/>
          <a:p>
            <a:r>
              <a:rPr lang="en-US" sz="1000" dirty="0"/>
              <a:t>Safety of the operator is one of the main concerns in designing and developing a new piece of </a:t>
            </a:r>
            <a:r>
              <a:rPr lang="en-US" sz="1000" dirty="0" smtClean="0"/>
              <a:t>equipment. Designers </a:t>
            </a:r>
            <a:r>
              <a:rPr lang="en-US" sz="1000" dirty="0"/>
              <a:t>and manufacturers build in as many safety features as possible. However, every year </a:t>
            </a:r>
            <a:r>
              <a:rPr lang="en-US" sz="1000" dirty="0" smtClean="0"/>
              <a:t>many accidents </a:t>
            </a:r>
            <a:r>
              <a:rPr lang="en-US" sz="1000" dirty="0"/>
              <a:t>occur which could have been avoided by a few seconds of thought and a more careful approach </a:t>
            </a:r>
            <a:r>
              <a:rPr lang="en-US" sz="1000" dirty="0" smtClean="0"/>
              <a:t>to handling </a:t>
            </a:r>
            <a:r>
              <a:rPr lang="en-US" sz="1000" dirty="0"/>
              <a:t>equipment. You, the operator, can avoid many accidents by observing the following precautions </a:t>
            </a:r>
            <a:r>
              <a:rPr lang="en-US" sz="1000" dirty="0" smtClean="0"/>
              <a:t>in this </a:t>
            </a:r>
            <a:r>
              <a:rPr lang="en-US" sz="1000" dirty="0"/>
              <a:t>section. To avoid personal injury, study the following precautions and insist those working with you, or </a:t>
            </a:r>
            <a:r>
              <a:rPr lang="en-US" sz="1000" dirty="0" smtClean="0"/>
              <a:t>for you</a:t>
            </a:r>
            <a:r>
              <a:rPr lang="en-US" sz="1000" dirty="0"/>
              <a:t>, follow them</a:t>
            </a:r>
            <a:r>
              <a:rPr lang="en-US" sz="1000" dirty="0" smtClean="0"/>
              <a:t>. The term implement refers to the particular implement  this operators manual is written for.</a:t>
            </a:r>
            <a:endParaRPr lang="en-US" sz="1000" dirty="0"/>
          </a:p>
          <a:p>
            <a:endParaRPr lang="en-US" sz="1000" dirty="0" smtClean="0"/>
          </a:p>
          <a:p>
            <a:r>
              <a:rPr lang="en-US" sz="1000" dirty="0" smtClean="0"/>
              <a:t>In </a:t>
            </a:r>
            <a:r>
              <a:rPr lang="en-US" sz="1000" dirty="0"/>
              <a:t>order to provide a better view, certain photographs or illustrations in this manual may show an </a:t>
            </a:r>
            <a:r>
              <a:rPr lang="en-US" sz="1000" dirty="0" smtClean="0"/>
              <a:t>assembly with </a:t>
            </a:r>
            <a:r>
              <a:rPr lang="en-US" sz="1000" dirty="0"/>
              <a:t>a safety shield removed. However, equipment should never be operated in this </a:t>
            </a:r>
            <a:r>
              <a:rPr lang="en-US" sz="1000" dirty="0" smtClean="0"/>
              <a:t>condition.</a:t>
            </a:r>
          </a:p>
          <a:p>
            <a:endParaRPr lang="en-US" sz="1000" dirty="0"/>
          </a:p>
          <a:p>
            <a:r>
              <a:rPr lang="en-US" sz="1000" dirty="0" smtClean="0"/>
              <a:t>Keep </a:t>
            </a:r>
            <a:r>
              <a:rPr lang="en-US" sz="1000" dirty="0"/>
              <a:t>all </a:t>
            </a:r>
            <a:r>
              <a:rPr lang="en-US" sz="1000" dirty="0" smtClean="0"/>
              <a:t>shields in </a:t>
            </a:r>
            <a:r>
              <a:rPr lang="en-US" sz="1000" dirty="0"/>
              <a:t>place. If shield removal becomes necessary for repairs, replace the shield prior to use.</a:t>
            </a:r>
          </a:p>
          <a:p>
            <a:endParaRPr lang="en-US" sz="1000" dirty="0" smtClean="0"/>
          </a:p>
          <a:p>
            <a:r>
              <a:rPr lang="en-US" sz="1000" dirty="0" smtClean="0"/>
              <a:t>To </a:t>
            </a:r>
            <a:r>
              <a:rPr lang="en-US" sz="1000" dirty="0"/>
              <a:t>prevent injury or death, use a tractor equipped with a Roll-Over Protective System (ROPS). Do not </a:t>
            </a:r>
            <a:r>
              <a:rPr lang="en-US" sz="1000" dirty="0" smtClean="0"/>
              <a:t>paint over</a:t>
            </a:r>
            <a:r>
              <a:rPr lang="en-US" sz="1000" dirty="0"/>
              <a:t>, remove or deface any safety signs or warning signs on your equipment. Observe all safety signs </a:t>
            </a:r>
            <a:r>
              <a:rPr lang="en-US" sz="1000" dirty="0" smtClean="0"/>
              <a:t>and practice </a:t>
            </a:r>
            <a:r>
              <a:rPr lang="en-US" sz="1000" dirty="0"/>
              <a:t>the instruction on them.</a:t>
            </a:r>
          </a:p>
          <a:p>
            <a:endParaRPr lang="en-US" sz="1000" dirty="0" smtClean="0"/>
          </a:p>
          <a:p>
            <a:r>
              <a:rPr lang="en-US" sz="1000" dirty="0" smtClean="0"/>
              <a:t>Never </a:t>
            </a:r>
            <a:r>
              <a:rPr lang="en-US" sz="1000" dirty="0"/>
              <a:t>exceed the limits of a piece of machinery. If its ability to do a job, or to do so safely, is in </a:t>
            </a:r>
            <a:r>
              <a:rPr lang="en-US" sz="1000" dirty="0" smtClean="0"/>
              <a:t>question - </a:t>
            </a:r>
            <a:r>
              <a:rPr lang="en-US" sz="1000" b="1" dirty="0" smtClean="0"/>
              <a:t>DON’T </a:t>
            </a:r>
            <a:r>
              <a:rPr lang="en-US" sz="1000" b="1" dirty="0"/>
              <a:t>TRY IT.</a:t>
            </a:r>
          </a:p>
          <a:p>
            <a:endParaRPr lang="en-US" sz="1000" dirty="0" smtClean="0"/>
          </a:p>
          <a:p>
            <a:r>
              <a:rPr lang="en-US" sz="1000" dirty="0" smtClean="0"/>
              <a:t>Do </a:t>
            </a:r>
            <a:r>
              <a:rPr lang="en-US" sz="1000" dirty="0"/>
              <a:t>not modify the equipment in any way. Unauthorized modification may impair the function and/or safety </a:t>
            </a:r>
            <a:r>
              <a:rPr lang="en-US" sz="1000" dirty="0" smtClean="0"/>
              <a:t>and could </a:t>
            </a:r>
            <a:r>
              <a:rPr lang="en-US" sz="1000" dirty="0"/>
              <a:t>affect the life of the </a:t>
            </a:r>
            <a:r>
              <a:rPr lang="en-US" sz="1000" dirty="0" smtClean="0"/>
              <a:t>equipment.</a:t>
            </a:r>
          </a:p>
          <a:p>
            <a:endParaRPr lang="en-US" sz="1000" dirty="0"/>
          </a:p>
          <a:p>
            <a:r>
              <a:rPr lang="en-US" sz="1000" dirty="0" smtClean="0"/>
              <a:t>In </a:t>
            </a:r>
            <a:r>
              <a:rPr lang="en-US" sz="1000" dirty="0"/>
              <a:t>addition to the design and configuration of this implement, including Safety Signs and Safety </a:t>
            </a:r>
            <a:r>
              <a:rPr lang="en-US" sz="1000" dirty="0" smtClean="0"/>
              <a:t>Equipment, hazard </a:t>
            </a:r>
            <a:r>
              <a:rPr lang="en-US" sz="1000" dirty="0"/>
              <a:t>control and accident prevention are dependent upon the awareness, concern, prudence, and </a:t>
            </a:r>
            <a:r>
              <a:rPr lang="en-US" sz="1000" dirty="0" smtClean="0"/>
              <a:t>proper training </a:t>
            </a:r>
            <a:r>
              <a:rPr lang="en-US" sz="1000" dirty="0"/>
              <a:t>of personnel involved in the operation, transport, maintenance, and storage of the machine. Refer </a:t>
            </a:r>
            <a:r>
              <a:rPr lang="en-US" sz="1000" dirty="0" smtClean="0"/>
              <a:t>also to </a:t>
            </a:r>
            <a:r>
              <a:rPr lang="en-US" sz="1000" dirty="0"/>
              <a:t>Safety Messages and Operation instruction in each of the appropriate sections of the Tractor and </a:t>
            </a:r>
            <a:r>
              <a:rPr lang="en-US" sz="1000" dirty="0" smtClean="0"/>
              <a:t>Implement Manuals.</a:t>
            </a:r>
          </a:p>
          <a:p>
            <a:endParaRPr lang="en-US" sz="1000" dirty="0"/>
          </a:p>
          <a:p>
            <a:r>
              <a:rPr lang="en-US" sz="1000" dirty="0" smtClean="0"/>
              <a:t>Pay </a:t>
            </a:r>
            <a:r>
              <a:rPr lang="en-US" sz="1000" dirty="0"/>
              <a:t>close attention to the Safety Signs affixed to the Tractor and the </a:t>
            </a:r>
            <a:r>
              <a:rPr lang="en-US" sz="1000" dirty="0" smtClean="0"/>
              <a:t>Implement.</a:t>
            </a:r>
            <a:endParaRPr lang="en-US" sz="1000" dirty="0"/>
          </a:p>
          <a:p>
            <a:r>
              <a:rPr lang="en-US" sz="1000" dirty="0"/>
              <a:t>Replace any CAUTION, WARNING, DANGER or instruction safety sign that is not readable or is </a:t>
            </a:r>
            <a:r>
              <a:rPr lang="en-US" sz="1000" dirty="0" smtClean="0"/>
              <a:t>missing. Location </a:t>
            </a:r>
            <a:r>
              <a:rPr lang="en-US" sz="1000" dirty="0"/>
              <a:t>of such safety signs is indicated in this booklet.</a:t>
            </a:r>
          </a:p>
          <a:p>
            <a:endParaRPr lang="en-US" sz="1000" dirty="0" smtClean="0"/>
          </a:p>
          <a:p>
            <a:r>
              <a:rPr lang="en-US" sz="1000" dirty="0" smtClean="0"/>
              <a:t>Never </a:t>
            </a:r>
            <a:r>
              <a:rPr lang="en-US" sz="1000" dirty="0"/>
              <a:t>use alcoholic beverages or drugs which can hinder alertness or coordination while operating this</a:t>
            </a:r>
          </a:p>
          <a:p>
            <a:r>
              <a:rPr lang="en-US" sz="1000" dirty="0"/>
              <a:t>equipment. Consult your doctor about operating this machine while taking prescription medications.</a:t>
            </a:r>
          </a:p>
          <a:p>
            <a:endParaRPr lang="en-US" sz="1000" dirty="0" smtClean="0"/>
          </a:p>
          <a:p>
            <a:r>
              <a:rPr lang="en-US" sz="1000" dirty="0" smtClean="0"/>
              <a:t>Review </a:t>
            </a:r>
            <a:r>
              <a:rPr lang="en-US" sz="1000" dirty="0"/>
              <a:t>the safety instructions with all users annually.</a:t>
            </a:r>
          </a:p>
          <a:p>
            <a:endParaRPr lang="en-US" sz="1000" dirty="0" smtClean="0"/>
          </a:p>
          <a:p>
            <a:r>
              <a:rPr lang="en-US" sz="1000" dirty="0" smtClean="0"/>
              <a:t>This </a:t>
            </a:r>
            <a:r>
              <a:rPr lang="en-US" sz="1000" dirty="0"/>
              <a:t>equipment is dangerous to children and persons unfamiliar with its operation. The operator should be </a:t>
            </a:r>
            <a:r>
              <a:rPr lang="en-US" sz="1000" dirty="0" smtClean="0"/>
              <a:t>a responsible </a:t>
            </a:r>
            <a:r>
              <a:rPr lang="en-US" sz="1000" dirty="0"/>
              <a:t>adult familiar with farm machinery and trained in this equipment’s operations. </a:t>
            </a:r>
            <a:endParaRPr lang="en-US" sz="1000" dirty="0" smtClean="0"/>
          </a:p>
          <a:p>
            <a:endParaRPr lang="en-US" sz="1000" b="1" dirty="0"/>
          </a:p>
          <a:p>
            <a:r>
              <a:rPr lang="en-US" sz="1000" b="1" dirty="0" smtClean="0"/>
              <a:t>Do </a:t>
            </a:r>
            <a:r>
              <a:rPr lang="en-US" sz="1000" b="1" dirty="0"/>
              <a:t>not allow </a:t>
            </a:r>
            <a:r>
              <a:rPr lang="en-US" sz="1000" b="1" dirty="0" smtClean="0"/>
              <a:t>persons to operate, </a:t>
            </a:r>
            <a:r>
              <a:rPr lang="en-US" sz="1000" b="1" dirty="0"/>
              <a:t>assemble </a:t>
            </a:r>
            <a:r>
              <a:rPr lang="en-US" sz="1000" b="1" dirty="0" smtClean="0"/>
              <a:t>or service this implement until </a:t>
            </a:r>
            <a:r>
              <a:rPr lang="en-US" sz="1000" b="1" dirty="0"/>
              <a:t>they have read this manual and have developed a </a:t>
            </a:r>
            <a:r>
              <a:rPr lang="en-US" sz="1000" b="1" dirty="0" smtClean="0"/>
              <a:t>thorough understanding of how to operate, assemble and service this implement.</a:t>
            </a:r>
            <a:endParaRPr lang="en-US" sz="1000" dirty="0"/>
          </a:p>
        </p:txBody>
      </p:sp>
      <p:sp>
        <p:nvSpPr>
          <p:cNvPr id="6" name="Isosceles Triangle 5"/>
          <p:cNvSpPr/>
          <p:nvPr/>
        </p:nvSpPr>
        <p:spPr>
          <a:xfrm>
            <a:off x="457200" y="228600"/>
            <a:ext cx="685800" cy="609600"/>
          </a:xfrm>
          <a:prstGeom prst="triangle">
            <a:avLst>
              <a:gd name="adj" fmla="val 49107"/>
            </a:avLst>
          </a:prstGeom>
          <a:solidFill>
            <a:schemeClr val="tx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3200" b="1" dirty="0" smtClean="0"/>
              <a:t>!</a:t>
            </a:r>
            <a:endParaRPr lang="en-US" sz="3200" b="1" dirty="0"/>
          </a:p>
        </p:txBody>
      </p:sp>
      <p:cxnSp>
        <p:nvCxnSpPr>
          <p:cNvPr id="7" name="Straight Connector 6"/>
          <p:cNvCxnSpPr/>
          <p:nvPr/>
        </p:nvCxnSpPr>
        <p:spPr>
          <a:xfrm>
            <a:off x="457200" y="152400"/>
            <a:ext cx="58674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8389311A-6585-4D8A-BB66-0050A54C55A9}"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14400"/>
            <a:ext cx="6019800" cy="1569660"/>
          </a:xfrm>
          <a:prstGeom prst="rect">
            <a:avLst/>
          </a:prstGeom>
        </p:spPr>
        <p:txBody>
          <a:bodyPr wrap="square">
            <a:spAutoFit/>
          </a:bodyPr>
          <a:lstStyle/>
          <a:p>
            <a:r>
              <a:rPr lang="en-US" sz="1200" dirty="0"/>
              <a:t>Keep safety signs clean and legible at all times.</a:t>
            </a:r>
          </a:p>
          <a:p>
            <a:endParaRPr lang="en-US" sz="1200" dirty="0" smtClean="0"/>
          </a:p>
          <a:p>
            <a:r>
              <a:rPr lang="en-US" sz="1200" dirty="0" smtClean="0"/>
              <a:t>Replace </a:t>
            </a:r>
            <a:r>
              <a:rPr lang="en-US" sz="1200" dirty="0"/>
              <a:t>safety signs that are missing or have become illegible.</a:t>
            </a:r>
          </a:p>
          <a:p>
            <a:endParaRPr lang="en-US" sz="1200" dirty="0" smtClean="0"/>
          </a:p>
          <a:p>
            <a:r>
              <a:rPr lang="en-US" sz="1200" dirty="0" smtClean="0"/>
              <a:t>Replaced </a:t>
            </a:r>
            <a:r>
              <a:rPr lang="en-US" sz="1200" dirty="0"/>
              <a:t>parts that displayed a safety sign should also display the current sign.</a:t>
            </a:r>
          </a:p>
          <a:p>
            <a:endParaRPr lang="en-US" sz="1200" dirty="0" smtClean="0"/>
          </a:p>
          <a:p>
            <a:r>
              <a:rPr lang="en-US" sz="1200" dirty="0" smtClean="0"/>
              <a:t>Safety </a:t>
            </a:r>
            <a:r>
              <a:rPr lang="en-US" sz="1200" dirty="0"/>
              <a:t>signs are available from your Distributor or Dealer Parts Department or the factory.</a:t>
            </a:r>
          </a:p>
        </p:txBody>
      </p:sp>
      <p:sp>
        <p:nvSpPr>
          <p:cNvPr id="3" name="Rectangle 2"/>
          <p:cNvSpPr/>
          <p:nvPr/>
        </p:nvSpPr>
        <p:spPr>
          <a:xfrm>
            <a:off x="1371600" y="381000"/>
            <a:ext cx="1896673" cy="369332"/>
          </a:xfrm>
          <a:prstGeom prst="rect">
            <a:avLst/>
          </a:prstGeom>
        </p:spPr>
        <p:txBody>
          <a:bodyPr wrap="none">
            <a:spAutoFit/>
          </a:bodyPr>
          <a:lstStyle/>
          <a:p>
            <a:r>
              <a:rPr lang="en-US" b="1" u="sng" dirty="0"/>
              <a:t>SAFETY SIGNS</a:t>
            </a:r>
            <a:endParaRPr lang="en-US" u="sng" dirty="0"/>
          </a:p>
        </p:txBody>
      </p:sp>
      <p:sp>
        <p:nvSpPr>
          <p:cNvPr id="6" name="Rectangle 5"/>
          <p:cNvSpPr/>
          <p:nvPr/>
        </p:nvSpPr>
        <p:spPr>
          <a:xfrm>
            <a:off x="381000" y="3429000"/>
            <a:ext cx="6096000" cy="830997"/>
          </a:xfrm>
          <a:prstGeom prst="rect">
            <a:avLst/>
          </a:prstGeom>
        </p:spPr>
        <p:txBody>
          <a:bodyPr wrap="square">
            <a:spAutoFit/>
          </a:bodyPr>
          <a:lstStyle/>
          <a:p>
            <a:r>
              <a:rPr lang="en-US" sz="1200" dirty="0"/>
              <a:t>Personal protection equipment including hard hat, safety glasses, safety shoes, and gloves are </a:t>
            </a:r>
            <a:r>
              <a:rPr lang="en-US" sz="1200" dirty="0" smtClean="0"/>
              <a:t>recommended during </a:t>
            </a:r>
            <a:r>
              <a:rPr lang="en-US" sz="1200" dirty="0"/>
              <a:t>assembly, installation, operation, adjustment, maintaining, repairing, removal, or moving the </a:t>
            </a:r>
            <a:r>
              <a:rPr lang="en-US" sz="1200" dirty="0" smtClean="0"/>
              <a:t>implement. Do </a:t>
            </a:r>
            <a:r>
              <a:rPr lang="en-US" sz="1200" dirty="0"/>
              <a:t>not allow long hair, loose fitting clothing or jewelry to be around moving parts.</a:t>
            </a:r>
          </a:p>
        </p:txBody>
      </p:sp>
      <p:sp>
        <p:nvSpPr>
          <p:cNvPr id="7" name="Rectangle 6"/>
          <p:cNvSpPr/>
          <p:nvPr/>
        </p:nvSpPr>
        <p:spPr>
          <a:xfrm>
            <a:off x="1371600" y="2667000"/>
            <a:ext cx="3127779" cy="369332"/>
          </a:xfrm>
          <a:prstGeom prst="rect">
            <a:avLst/>
          </a:prstGeom>
        </p:spPr>
        <p:txBody>
          <a:bodyPr wrap="none">
            <a:spAutoFit/>
          </a:bodyPr>
          <a:lstStyle/>
          <a:p>
            <a:r>
              <a:rPr lang="en-US" b="1" u="sng" dirty="0" smtClean="0"/>
              <a:t>PERSONAL PROTECTION</a:t>
            </a:r>
            <a:endParaRPr lang="en-US" u="sng" dirty="0"/>
          </a:p>
        </p:txBody>
      </p:sp>
      <p:sp>
        <p:nvSpPr>
          <p:cNvPr id="10" name="Rectangle 9"/>
          <p:cNvSpPr/>
          <p:nvPr/>
        </p:nvSpPr>
        <p:spPr>
          <a:xfrm>
            <a:off x="381000" y="4343400"/>
            <a:ext cx="6096000" cy="1754326"/>
          </a:xfrm>
          <a:prstGeom prst="rect">
            <a:avLst/>
          </a:prstGeom>
        </p:spPr>
        <p:txBody>
          <a:bodyPr wrap="square">
            <a:spAutoFit/>
          </a:bodyPr>
          <a:lstStyle/>
          <a:p>
            <a:r>
              <a:rPr lang="en-US" sz="1200" b="1" dirty="0"/>
              <a:t>PROLONGED EXPOSURE TO LOUD NOISE MAY CAUSE PERMANENT HEARING </a:t>
            </a:r>
            <a:r>
              <a:rPr lang="en-US" sz="1200" b="1" dirty="0" smtClean="0"/>
              <a:t>LOSS! </a:t>
            </a:r>
            <a:r>
              <a:rPr lang="en-US" sz="1200" dirty="0" smtClean="0"/>
              <a:t>Tractors </a:t>
            </a:r>
            <a:r>
              <a:rPr lang="en-US" sz="1200" dirty="0"/>
              <a:t>with or without attachments can often be noisy enough to cause permanent, partial hearing loss. </a:t>
            </a:r>
            <a:r>
              <a:rPr lang="en-US" sz="1200" dirty="0" smtClean="0"/>
              <a:t>We recommend </a:t>
            </a:r>
            <a:r>
              <a:rPr lang="en-US" sz="1200" dirty="0"/>
              <a:t>that you wear hearing protection on a full-time basis if the noise in the Operator’s position </a:t>
            </a:r>
            <a:r>
              <a:rPr lang="en-US" sz="1200" dirty="0" smtClean="0"/>
              <a:t>exceeds 80db</a:t>
            </a:r>
            <a:r>
              <a:rPr lang="en-US" sz="1200" dirty="0"/>
              <a:t>. Noise over 85db on a long-term basis can cause severe hearing loss. Noise over 90db adjacent to </a:t>
            </a:r>
            <a:r>
              <a:rPr lang="en-US" sz="1200" dirty="0" smtClean="0"/>
              <a:t>the Operator </a:t>
            </a:r>
            <a:r>
              <a:rPr lang="en-US" sz="1200" dirty="0"/>
              <a:t>over a long-term basis may cause permanent, total hearing loss. </a:t>
            </a:r>
            <a:r>
              <a:rPr lang="en-US" sz="1200" b="1" dirty="0"/>
              <a:t>NOTE: Hearing loss from loud </a:t>
            </a:r>
            <a:r>
              <a:rPr lang="en-US" sz="1200" b="1" dirty="0" smtClean="0"/>
              <a:t>noise </a:t>
            </a:r>
            <a:r>
              <a:rPr lang="en-US" sz="1200" dirty="0" smtClean="0"/>
              <a:t>(from </a:t>
            </a:r>
            <a:r>
              <a:rPr lang="en-US" sz="1200" dirty="0"/>
              <a:t>tractors, chain saws, radios, and other such sources close to the ear) is cumulative over a lifetime </a:t>
            </a:r>
            <a:r>
              <a:rPr lang="en-US" sz="1200" dirty="0" smtClean="0"/>
              <a:t>without hope of natural recovery.</a:t>
            </a:r>
            <a:endParaRPr lang="en-US" sz="1200" dirty="0"/>
          </a:p>
        </p:txBody>
      </p:sp>
      <p:sp>
        <p:nvSpPr>
          <p:cNvPr id="11" name="Rectangle 10"/>
          <p:cNvSpPr/>
          <p:nvPr/>
        </p:nvSpPr>
        <p:spPr>
          <a:xfrm>
            <a:off x="381000" y="6172200"/>
            <a:ext cx="5943600" cy="276999"/>
          </a:xfrm>
          <a:prstGeom prst="rect">
            <a:avLst/>
          </a:prstGeom>
        </p:spPr>
        <p:txBody>
          <a:bodyPr wrap="square">
            <a:spAutoFit/>
          </a:bodyPr>
          <a:lstStyle/>
          <a:p>
            <a:r>
              <a:rPr lang="en-US" sz="1200" dirty="0"/>
              <a:t>Ensure </a:t>
            </a:r>
            <a:r>
              <a:rPr lang="en-US" sz="1200" dirty="0" smtClean="0"/>
              <a:t>implement </a:t>
            </a:r>
            <a:r>
              <a:rPr lang="en-US" sz="1200" dirty="0"/>
              <a:t>is properly mounted, adjusted and in good operating condition.</a:t>
            </a:r>
          </a:p>
        </p:txBody>
      </p:sp>
      <p:sp>
        <p:nvSpPr>
          <p:cNvPr id="12" name="Rectangle 11"/>
          <p:cNvSpPr/>
          <p:nvPr/>
        </p:nvSpPr>
        <p:spPr>
          <a:xfrm>
            <a:off x="381000" y="6553200"/>
            <a:ext cx="5943600" cy="830997"/>
          </a:xfrm>
          <a:prstGeom prst="rect">
            <a:avLst/>
          </a:prstGeom>
        </p:spPr>
        <p:txBody>
          <a:bodyPr wrap="square">
            <a:spAutoFit/>
          </a:bodyPr>
          <a:lstStyle/>
          <a:p>
            <a:r>
              <a:rPr lang="en-US" sz="1200" dirty="0"/>
              <a:t>Please remember it is important that you read and heed the safety signs on the </a:t>
            </a:r>
            <a:r>
              <a:rPr lang="en-US" sz="1200" dirty="0" smtClean="0"/>
              <a:t>implement, </a:t>
            </a:r>
            <a:r>
              <a:rPr lang="en-US" sz="1200" dirty="0"/>
              <a:t>and the </a:t>
            </a:r>
            <a:r>
              <a:rPr lang="en-US" sz="1200" dirty="0" smtClean="0"/>
              <a:t>safety rules </a:t>
            </a:r>
            <a:r>
              <a:rPr lang="en-US" sz="1200" dirty="0"/>
              <a:t>set forth. Clean or replace all safety signs if they cannot be clearly read and understood. They are </a:t>
            </a:r>
            <a:r>
              <a:rPr lang="en-US" sz="1200" dirty="0" smtClean="0"/>
              <a:t>there for </a:t>
            </a:r>
            <a:r>
              <a:rPr lang="en-US" sz="1200" dirty="0"/>
              <a:t>your safety as well as the safety of others. The safe use of this machine is strictly up to you, the operator.</a:t>
            </a:r>
          </a:p>
        </p:txBody>
      </p:sp>
      <p:sp>
        <p:nvSpPr>
          <p:cNvPr id="13" name="Rectangle 12"/>
          <p:cNvSpPr/>
          <p:nvPr/>
        </p:nvSpPr>
        <p:spPr>
          <a:xfrm>
            <a:off x="381000" y="7543800"/>
            <a:ext cx="5791200" cy="1015663"/>
          </a:xfrm>
          <a:prstGeom prst="rect">
            <a:avLst/>
          </a:prstGeom>
        </p:spPr>
        <p:txBody>
          <a:bodyPr wrap="square">
            <a:spAutoFit/>
          </a:bodyPr>
          <a:lstStyle/>
          <a:p>
            <a:r>
              <a:rPr lang="en-US" sz="1200" dirty="0"/>
              <a:t>All things with moving parts are potentially hazardous. There is no substitute for a cautious, safe-minded </a:t>
            </a:r>
            <a:r>
              <a:rPr lang="en-US" sz="1200" dirty="0" smtClean="0"/>
              <a:t>operator who </a:t>
            </a:r>
            <a:r>
              <a:rPr lang="en-US" sz="1200" dirty="0"/>
              <a:t>recognizes potential hazards and follows reasonable safety practices. The manufacturer </a:t>
            </a:r>
            <a:r>
              <a:rPr lang="en-US" sz="1200" dirty="0" smtClean="0"/>
              <a:t>has designed </a:t>
            </a:r>
            <a:r>
              <a:rPr lang="en-US" sz="1200" dirty="0"/>
              <a:t>this </a:t>
            </a:r>
            <a:r>
              <a:rPr lang="en-US" sz="1200" dirty="0" smtClean="0"/>
              <a:t>implement </a:t>
            </a:r>
            <a:r>
              <a:rPr lang="en-US" sz="1200" dirty="0"/>
              <a:t>to be used with all </a:t>
            </a:r>
            <a:r>
              <a:rPr lang="en-US" sz="1200" dirty="0" smtClean="0"/>
              <a:t>of its </a:t>
            </a:r>
            <a:r>
              <a:rPr lang="en-US" sz="1200" dirty="0"/>
              <a:t>safety equipment properly attached, to minimize the chance of </a:t>
            </a:r>
            <a:r>
              <a:rPr lang="en-US" sz="1200" dirty="0" smtClean="0"/>
              <a:t>accidents. Study </a:t>
            </a:r>
            <a:r>
              <a:rPr lang="en-US" sz="1200" dirty="0"/>
              <a:t>this manual to make sure you have all safety equipment attached.</a:t>
            </a:r>
          </a:p>
        </p:txBody>
      </p:sp>
      <p:sp>
        <p:nvSpPr>
          <p:cNvPr id="14" name="Isosceles Triangle 13"/>
          <p:cNvSpPr/>
          <p:nvPr/>
        </p:nvSpPr>
        <p:spPr>
          <a:xfrm>
            <a:off x="457200" y="152400"/>
            <a:ext cx="685800" cy="609600"/>
          </a:xfrm>
          <a:prstGeom prst="triangle">
            <a:avLst>
              <a:gd name="adj" fmla="val 49107"/>
            </a:avLst>
          </a:prstGeom>
          <a:solidFill>
            <a:schemeClr val="tx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3200" b="1" dirty="0" smtClean="0"/>
              <a:t>!</a:t>
            </a:r>
            <a:endParaRPr lang="en-US" sz="3200" b="1" dirty="0"/>
          </a:p>
        </p:txBody>
      </p:sp>
      <p:sp>
        <p:nvSpPr>
          <p:cNvPr id="15" name="Isosceles Triangle 14"/>
          <p:cNvSpPr/>
          <p:nvPr/>
        </p:nvSpPr>
        <p:spPr>
          <a:xfrm>
            <a:off x="457200" y="2590800"/>
            <a:ext cx="685800" cy="609600"/>
          </a:xfrm>
          <a:prstGeom prst="triangle">
            <a:avLst>
              <a:gd name="adj" fmla="val 49107"/>
            </a:avLst>
          </a:prstGeom>
          <a:solidFill>
            <a:schemeClr val="tx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3200" b="1" dirty="0" smtClean="0"/>
              <a:t>!</a:t>
            </a:r>
            <a:endParaRPr lang="en-US" sz="3200" b="1" dirty="0"/>
          </a:p>
        </p:txBody>
      </p:sp>
      <p:sp>
        <p:nvSpPr>
          <p:cNvPr id="16" name="Slide Number Placeholder 15"/>
          <p:cNvSpPr>
            <a:spLocks noGrp="1"/>
          </p:cNvSpPr>
          <p:nvPr>
            <p:ph type="sldNum" sz="quarter" idx="12"/>
          </p:nvPr>
        </p:nvSpPr>
        <p:spPr/>
        <p:txBody>
          <a:bodyPr/>
          <a:lstStyle/>
          <a:p>
            <a:fld id="{8389311A-6585-4D8A-BB66-0050A54C55A9}" type="slidenum">
              <a:rPr lang="en-US" smtClean="0"/>
              <a:pPr/>
              <a:t>4</a:t>
            </a:fld>
            <a:endParaRPr lang="en-US" dirty="0"/>
          </a:p>
        </p:txBody>
      </p:sp>
      <p:sp>
        <p:nvSpPr>
          <p:cNvPr id="17" name="Isosceles Triangle 16"/>
          <p:cNvSpPr/>
          <p:nvPr/>
        </p:nvSpPr>
        <p:spPr>
          <a:xfrm>
            <a:off x="0" y="4419600"/>
            <a:ext cx="457200" cy="381000"/>
          </a:xfrm>
          <a:prstGeom prst="triangle">
            <a:avLst>
              <a:gd name="adj" fmla="val 49107"/>
            </a:avLst>
          </a:prstGeom>
          <a:solidFill>
            <a:schemeClr val="tx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2000" b="1" dirty="0" smtClean="0"/>
              <a:t>!</a:t>
            </a:r>
            <a:endParaRPr lang="en-US" sz="20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762000"/>
            <a:ext cx="5715000" cy="2123658"/>
          </a:xfrm>
          <a:prstGeom prst="rect">
            <a:avLst/>
          </a:prstGeom>
        </p:spPr>
        <p:txBody>
          <a:bodyPr wrap="square">
            <a:spAutoFit/>
          </a:bodyPr>
          <a:lstStyle/>
          <a:p>
            <a:r>
              <a:rPr lang="en-US" sz="1200" dirty="0" smtClean="0"/>
              <a:t>Hydraulic oil under high pressure can penetrate the skin. Make </a:t>
            </a:r>
            <a:r>
              <a:rPr lang="en-US" sz="1200" dirty="0"/>
              <a:t>sure that all operating and service personnel know that in the event hydraulic fluid penetrates the </a:t>
            </a:r>
            <a:r>
              <a:rPr lang="en-US" sz="1200" dirty="0" smtClean="0"/>
              <a:t>skin, it </a:t>
            </a:r>
            <a:r>
              <a:rPr lang="en-US" sz="1200" dirty="0"/>
              <a:t>must be surgically removed within a few hours by a doctor familiar with this form of injury, or gangrene </a:t>
            </a:r>
            <a:r>
              <a:rPr lang="en-US" sz="1200" dirty="0" smtClean="0"/>
              <a:t>may result</a:t>
            </a:r>
            <a:r>
              <a:rPr lang="en-US" sz="1200" dirty="0"/>
              <a:t>.</a:t>
            </a:r>
          </a:p>
          <a:p>
            <a:endParaRPr lang="en-US" sz="1200" dirty="0" smtClean="0"/>
          </a:p>
          <a:p>
            <a:r>
              <a:rPr lang="en-US" sz="1200" dirty="0" smtClean="0"/>
              <a:t>If </a:t>
            </a:r>
            <a:r>
              <a:rPr lang="en-US" sz="1200" dirty="0"/>
              <a:t>a safety shield or guard is removed for any reason, it must be replaced before the machine is again operated.</a:t>
            </a:r>
          </a:p>
          <a:p>
            <a:endParaRPr lang="en-US" sz="1200" dirty="0" smtClean="0"/>
          </a:p>
          <a:p>
            <a:r>
              <a:rPr lang="en-US" sz="1200" dirty="0" smtClean="0"/>
              <a:t>Before </a:t>
            </a:r>
            <a:r>
              <a:rPr lang="en-US" sz="1200" dirty="0"/>
              <a:t>servicing the machine, engage the parking brake or place the transmission in “Park”, shut off the </a:t>
            </a:r>
            <a:r>
              <a:rPr lang="en-US" sz="1200" dirty="0" smtClean="0"/>
              <a:t>tractor and </a:t>
            </a:r>
            <a:r>
              <a:rPr lang="en-US" sz="1200" dirty="0"/>
              <a:t>remove the key. Relieve all hydraulic pressure in lines.</a:t>
            </a:r>
          </a:p>
        </p:txBody>
      </p:sp>
      <p:sp>
        <p:nvSpPr>
          <p:cNvPr id="3" name="Rectangle 2"/>
          <p:cNvSpPr/>
          <p:nvPr/>
        </p:nvSpPr>
        <p:spPr>
          <a:xfrm>
            <a:off x="685800" y="2895600"/>
            <a:ext cx="5638800" cy="5632311"/>
          </a:xfrm>
          <a:prstGeom prst="rect">
            <a:avLst/>
          </a:prstGeom>
        </p:spPr>
        <p:txBody>
          <a:bodyPr wrap="square">
            <a:spAutoFit/>
          </a:bodyPr>
          <a:lstStyle/>
          <a:p>
            <a:r>
              <a:rPr lang="en-US" sz="1200" dirty="0"/>
              <a:t>When the use of hand tools is required to perform any part of assembly, installation, adjustment, </a:t>
            </a:r>
            <a:r>
              <a:rPr lang="en-US" sz="1200" dirty="0" smtClean="0"/>
              <a:t>maintaining, repairing</a:t>
            </a:r>
            <a:r>
              <a:rPr lang="en-US" sz="1200" dirty="0"/>
              <a:t>, removal, or moving the </a:t>
            </a:r>
            <a:r>
              <a:rPr lang="en-US" sz="1200" dirty="0" smtClean="0"/>
              <a:t>implement, </a:t>
            </a:r>
            <a:r>
              <a:rPr lang="en-US" sz="1200" dirty="0"/>
              <a:t>be sure the tools used are designed and recommended by the </a:t>
            </a:r>
            <a:r>
              <a:rPr lang="en-US" sz="1200" dirty="0" smtClean="0"/>
              <a:t>tool manufacturer </a:t>
            </a:r>
            <a:r>
              <a:rPr lang="en-US" sz="1200" dirty="0"/>
              <a:t>for that specific task</a:t>
            </a:r>
            <a:r>
              <a:rPr lang="en-US" sz="1200" dirty="0" smtClean="0"/>
              <a:t>.</a:t>
            </a:r>
          </a:p>
          <a:p>
            <a:endParaRPr lang="en-US" sz="1200" dirty="0"/>
          </a:p>
          <a:p>
            <a:r>
              <a:rPr lang="en-US" sz="1200" dirty="0"/>
              <a:t>Personal protection equipment including hard hat, safety glasses, safety shoes, and gloves are </a:t>
            </a:r>
            <a:r>
              <a:rPr lang="en-US" sz="1200" dirty="0" smtClean="0"/>
              <a:t>recommended during </a:t>
            </a:r>
            <a:r>
              <a:rPr lang="en-US" sz="1200" dirty="0"/>
              <a:t>assembly, installation, operation, adjustment, maintaining, repairing, removal, or moving the </a:t>
            </a:r>
            <a:r>
              <a:rPr lang="en-US" sz="1200" dirty="0" smtClean="0"/>
              <a:t>rake. Do not </a:t>
            </a:r>
            <a:r>
              <a:rPr lang="en-US" sz="1200" dirty="0"/>
              <a:t>allow long hair, loose fitting clothing or jewelry to be around moving parts.</a:t>
            </a:r>
          </a:p>
          <a:p>
            <a:endParaRPr lang="en-US" sz="1200" dirty="0" smtClean="0"/>
          </a:p>
          <a:p>
            <a:r>
              <a:rPr lang="en-US" sz="1200" dirty="0" smtClean="0"/>
              <a:t>Always </a:t>
            </a:r>
            <a:r>
              <a:rPr lang="en-US" sz="1200" dirty="0"/>
              <a:t>use two people or a mechanical lift device to handle heavy, unwieldy components during </a:t>
            </a:r>
            <a:r>
              <a:rPr lang="en-US" sz="1200" dirty="0" smtClean="0"/>
              <a:t>assembly, installation</a:t>
            </a:r>
            <a:r>
              <a:rPr lang="en-US" sz="1200" dirty="0"/>
              <a:t>, removal, or moving the </a:t>
            </a:r>
            <a:r>
              <a:rPr lang="en-US" sz="1200" dirty="0" smtClean="0"/>
              <a:t>implement or components.</a:t>
            </a:r>
            <a:endParaRPr lang="en-US" sz="1200" dirty="0"/>
          </a:p>
          <a:p>
            <a:endParaRPr lang="en-US" sz="1200" dirty="0" smtClean="0"/>
          </a:p>
          <a:p>
            <a:r>
              <a:rPr lang="en-US" sz="1200" dirty="0" smtClean="0"/>
              <a:t>Never </a:t>
            </a:r>
            <a:r>
              <a:rPr lang="en-US" sz="1200" dirty="0"/>
              <a:t>place any part of your body where it would be in danger if movement should occur during </a:t>
            </a:r>
            <a:r>
              <a:rPr lang="en-US" sz="1200" dirty="0" smtClean="0"/>
              <a:t>assembly, installation</a:t>
            </a:r>
            <a:r>
              <a:rPr lang="en-US" sz="1200" dirty="0"/>
              <a:t>, operation, maintaining, repairing, removal, or moving the </a:t>
            </a:r>
            <a:r>
              <a:rPr lang="en-US" sz="1200" dirty="0" smtClean="0"/>
              <a:t>implement.</a:t>
            </a:r>
            <a:endParaRPr lang="en-US" sz="1200" dirty="0"/>
          </a:p>
          <a:p>
            <a:endParaRPr lang="en-US" sz="1200" dirty="0" smtClean="0"/>
          </a:p>
          <a:p>
            <a:r>
              <a:rPr lang="en-US" sz="1200" dirty="0" smtClean="0"/>
              <a:t>Never </a:t>
            </a:r>
            <a:r>
              <a:rPr lang="en-US" sz="1200" dirty="0"/>
              <a:t>place yourself between the tractor and </a:t>
            </a:r>
            <a:r>
              <a:rPr lang="en-US" sz="1200" dirty="0" smtClean="0"/>
              <a:t>implement </a:t>
            </a:r>
            <a:r>
              <a:rPr lang="en-US" sz="1200" dirty="0"/>
              <a:t>while implement is in operation.</a:t>
            </a:r>
          </a:p>
          <a:p>
            <a:endParaRPr lang="en-US" sz="1200" dirty="0" smtClean="0"/>
          </a:p>
          <a:p>
            <a:r>
              <a:rPr lang="en-US" sz="1200" dirty="0" smtClean="0"/>
              <a:t>Do </a:t>
            </a:r>
            <a:r>
              <a:rPr lang="en-US" sz="1200" dirty="0"/>
              <a:t>not walk or work under a raised </a:t>
            </a:r>
            <a:r>
              <a:rPr lang="en-US" sz="1200" dirty="0" smtClean="0"/>
              <a:t>wings </a:t>
            </a:r>
            <a:r>
              <a:rPr lang="en-US" sz="1200" dirty="0"/>
              <a:t>unless it is securely blocked or held in </a:t>
            </a:r>
            <a:r>
              <a:rPr lang="en-US" sz="1200" dirty="0" smtClean="0"/>
              <a:t>position. Do </a:t>
            </a:r>
            <a:r>
              <a:rPr lang="en-US" sz="1200" dirty="0"/>
              <a:t>not </a:t>
            </a:r>
            <a:r>
              <a:rPr lang="en-US" sz="1200" dirty="0" smtClean="0"/>
              <a:t>depend on </a:t>
            </a:r>
            <a:r>
              <a:rPr lang="en-US" sz="1200" dirty="0"/>
              <a:t>the tractor hydraulic system to hold the </a:t>
            </a:r>
            <a:r>
              <a:rPr lang="en-US" sz="1200" dirty="0" smtClean="0"/>
              <a:t>wing or attachment in </a:t>
            </a:r>
            <a:r>
              <a:rPr lang="en-US" sz="1200" dirty="0"/>
              <a:t>place.</a:t>
            </a:r>
          </a:p>
          <a:p>
            <a:endParaRPr lang="en-US" sz="1200" dirty="0" smtClean="0"/>
          </a:p>
          <a:p>
            <a:r>
              <a:rPr lang="en-US" sz="1200" dirty="0" smtClean="0"/>
              <a:t>Never </a:t>
            </a:r>
            <a:r>
              <a:rPr lang="en-US" sz="1200" dirty="0"/>
              <a:t>leave </a:t>
            </a:r>
            <a:r>
              <a:rPr lang="en-US" sz="1200" dirty="0" smtClean="0"/>
              <a:t>wings </a:t>
            </a:r>
            <a:r>
              <a:rPr lang="en-US" sz="1200" dirty="0"/>
              <a:t>in the </a:t>
            </a:r>
            <a:r>
              <a:rPr lang="en-US" sz="1200" dirty="0" smtClean="0"/>
              <a:t>partially raised </a:t>
            </a:r>
            <a:r>
              <a:rPr lang="en-US" sz="1200" dirty="0"/>
              <a:t>position. Always lower </a:t>
            </a:r>
            <a:r>
              <a:rPr lang="en-US" sz="1200" dirty="0" smtClean="0"/>
              <a:t>wings </a:t>
            </a:r>
            <a:r>
              <a:rPr lang="en-US" sz="1200" dirty="0"/>
              <a:t>to the ground or to the transport </a:t>
            </a:r>
            <a:r>
              <a:rPr lang="en-US" sz="1200" dirty="0" smtClean="0"/>
              <a:t>position when storing.</a:t>
            </a:r>
          </a:p>
          <a:p>
            <a:endParaRPr lang="en-US" sz="1200" dirty="0"/>
          </a:p>
          <a:p>
            <a:r>
              <a:rPr lang="en-US" sz="1200" dirty="0" smtClean="0"/>
              <a:t>Always install the transport lock pins before </a:t>
            </a:r>
            <a:r>
              <a:rPr lang="en-US" sz="1200" dirty="0"/>
              <a:t>transporting or </a:t>
            </a:r>
            <a:r>
              <a:rPr lang="en-US" sz="1200" dirty="0" smtClean="0"/>
              <a:t>storing the implement in the transport position.</a:t>
            </a:r>
            <a:endParaRPr lang="en-US" sz="1200" dirty="0"/>
          </a:p>
        </p:txBody>
      </p:sp>
      <p:sp>
        <p:nvSpPr>
          <p:cNvPr id="4" name="Rectangle 3"/>
          <p:cNvSpPr/>
          <p:nvPr/>
        </p:nvSpPr>
        <p:spPr>
          <a:xfrm>
            <a:off x="685800" y="8229600"/>
            <a:ext cx="5715000" cy="461665"/>
          </a:xfrm>
          <a:prstGeom prst="rect">
            <a:avLst/>
          </a:prstGeom>
        </p:spPr>
        <p:txBody>
          <a:bodyPr wrap="square">
            <a:spAutoFit/>
          </a:bodyPr>
          <a:lstStyle/>
          <a:p>
            <a:r>
              <a:rPr lang="en-US" sz="1200" dirty="0"/>
              <a:t>A heavy load can cause instability of the tractor. Use extreme care during travel. Slow down on turns </a:t>
            </a:r>
            <a:r>
              <a:rPr lang="en-US" sz="1200" dirty="0" smtClean="0"/>
              <a:t>and watch </a:t>
            </a:r>
            <a:r>
              <a:rPr lang="en-US" sz="1200" dirty="0"/>
              <a:t>out for </a:t>
            </a:r>
            <a:r>
              <a:rPr lang="en-US" sz="1200" dirty="0" smtClean="0"/>
              <a:t>bumps.</a:t>
            </a:r>
            <a:endParaRPr lang="en-US" sz="1200" dirty="0"/>
          </a:p>
        </p:txBody>
      </p:sp>
      <p:sp>
        <p:nvSpPr>
          <p:cNvPr id="5" name="TextBox 4"/>
          <p:cNvSpPr txBox="1"/>
          <p:nvPr/>
        </p:nvSpPr>
        <p:spPr>
          <a:xfrm>
            <a:off x="762000" y="381000"/>
            <a:ext cx="5181600" cy="381000"/>
          </a:xfrm>
          <a:prstGeom prst="rect">
            <a:avLst/>
          </a:prstGeom>
          <a:noFill/>
        </p:spPr>
        <p:txBody>
          <a:bodyPr wrap="square" rtlCol="0">
            <a:spAutoFit/>
          </a:bodyPr>
          <a:lstStyle/>
          <a:p>
            <a:r>
              <a:rPr lang="en-US" b="1" dirty="0" smtClean="0"/>
              <a:t>Safety Instructions</a:t>
            </a:r>
            <a:endParaRPr lang="en-US" b="1" dirty="0"/>
          </a:p>
        </p:txBody>
      </p:sp>
      <p:sp>
        <p:nvSpPr>
          <p:cNvPr id="8" name="Isosceles Triangle 7"/>
          <p:cNvSpPr/>
          <p:nvPr/>
        </p:nvSpPr>
        <p:spPr>
          <a:xfrm>
            <a:off x="0" y="533400"/>
            <a:ext cx="685800" cy="609600"/>
          </a:xfrm>
          <a:prstGeom prst="triangle">
            <a:avLst>
              <a:gd name="adj" fmla="val 49107"/>
            </a:avLst>
          </a:prstGeom>
          <a:solidFill>
            <a:schemeClr val="tx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3200" b="1" dirty="0" smtClean="0"/>
              <a:t>!</a:t>
            </a:r>
            <a:endParaRPr lang="en-US" sz="3200" b="1" dirty="0"/>
          </a:p>
        </p:txBody>
      </p:sp>
      <p:cxnSp>
        <p:nvCxnSpPr>
          <p:cNvPr id="7" name="Straight Connector 6"/>
          <p:cNvCxnSpPr/>
          <p:nvPr/>
        </p:nvCxnSpPr>
        <p:spPr>
          <a:xfrm>
            <a:off x="457200" y="152400"/>
            <a:ext cx="58674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8389311A-6585-4D8A-BB66-0050A54C55A9}"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5791200" cy="1384995"/>
          </a:xfrm>
          <a:prstGeom prst="rect">
            <a:avLst/>
          </a:prstGeom>
        </p:spPr>
        <p:txBody>
          <a:bodyPr wrap="square">
            <a:spAutoFit/>
          </a:bodyPr>
          <a:lstStyle/>
          <a:p>
            <a:endParaRPr lang="en-US" sz="1200" dirty="0" smtClean="0"/>
          </a:p>
          <a:p>
            <a:endParaRPr lang="en-US" sz="1200" dirty="0"/>
          </a:p>
          <a:p>
            <a:r>
              <a:rPr lang="en-US" sz="1200" dirty="0" smtClean="0"/>
              <a:t>Be especially cautious on hill sides. Always operate tractor at a safe speed for the conditions experienced.</a:t>
            </a:r>
          </a:p>
          <a:p>
            <a:endParaRPr lang="en-US" sz="1200" dirty="0" smtClean="0"/>
          </a:p>
          <a:p>
            <a:r>
              <a:rPr lang="en-US" sz="1200" dirty="0" smtClean="0"/>
              <a:t>Do </a:t>
            </a:r>
            <a:r>
              <a:rPr lang="en-US" sz="1200" dirty="0"/>
              <a:t>not allow riders on the </a:t>
            </a:r>
            <a:r>
              <a:rPr lang="en-US" sz="1200" dirty="0" smtClean="0"/>
              <a:t>rake </a:t>
            </a:r>
            <a:r>
              <a:rPr lang="en-US" sz="1200" dirty="0"/>
              <a:t>or tractor at any time. There is no safe place for any riders.</a:t>
            </a:r>
          </a:p>
        </p:txBody>
      </p:sp>
      <p:sp>
        <p:nvSpPr>
          <p:cNvPr id="3" name="Rectangle 2"/>
          <p:cNvSpPr/>
          <p:nvPr/>
        </p:nvSpPr>
        <p:spPr>
          <a:xfrm>
            <a:off x="609600" y="1828800"/>
            <a:ext cx="5715000" cy="2492990"/>
          </a:xfrm>
          <a:prstGeom prst="rect">
            <a:avLst/>
          </a:prstGeom>
        </p:spPr>
        <p:txBody>
          <a:bodyPr wrap="square">
            <a:spAutoFit/>
          </a:bodyPr>
          <a:lstStyle/>
          <a:p>
            <a:r>
              <a:rPr lang="en-US" sz="1200" dirty="0"/>
              <a:t>Before you operate the </a:t>
            </a:r>
            <a:r>
              <a:rPr lang="en-US" sz="1200" dirty="0" smtClean="0"/>
              <a:t>implement, </a:t>
            </a:r>
            <a:r>
              <a:rPr lang="en-US" sz="1200" dirty="0"/>
              <a:t>check over all pins, bolts and connections to be sure all are securely in </a:t>
            </a:r>
            <a:r>
              <a:rPr lang="en-US" sz="1200" dirty="0" smtClean="0"/>
              <a:t>place.</a:t>
            </a:r>
          </a:p>
          <a:p>
            <a:endParaRPr lang="en-US" sz="1200" dirty="0"/>
          </a:p>
          <a:p>
            <a:r>
              <a:rPr lang="en-US" sz="1200" dirty="0" smtClean="0"/>
              <a:t>Replace </a:t>
            </a:r>
            <a:r>
              <a:rPr lang="en-US" sz="1200" dirty="0"/>
              <a:t>any damaged or worn parts immediately.</a:t>
            </a:r>
          </a:p>
          <a:p>
            <a:endParaRPr lang="en-US" sz="1200" dirty="0" smtClean="0"/>
          </a:p>
          <a:p>
            <a:r>
              <a:rPr lang="en-US" sz="1200" dirty="0" smtClean="0"/>
              <a:t>Do </a:t>
            </a:r>
            <a:r>
              <a:rPr lang="en-US" sz="1200" dirty="0"/>
              <a:t>not allow anyone who is not familiar with the safety rules and operation instructions to use this </a:t>
            </a:r>
            <a:r>
              <a:rPr lang="en-US" sz="1200" dirty="0" smtClean="0"/>
              <a:t>implement.</a:t>
            </a:r>
            <a:endParaRPr lang="en-US" sz="1200" dirty="0"/>
          </a:p>
          <a:p>
            <a:endParaRPr lang="en-US" sz="1200" dirty="0" smtClean="0"/>
          </a:p>
          <a:p>
            <a:r>
              <a:rPr lang="en-US" sz="1200" dirty="0" smtClean="0"/>
              <a:t>Never </a:t>
            </a:r>
            <a:r>
              <a:rPr lang="en-US" sz="1200" dirty="0"/>
              <a:t>allow children to operate or be around this </a:t>
            </a:r>
            <a:r>
              <a:rPr lang="en-US" sz="1200" dirty="0" smtClean="0"/>
              <a:t>implement.</a:t>
            </a:r>
          </a:p>
          <a:p>
            <a:endParaRPr lang="en-US" sz="1200" dirty="0"/>
          </a:p>
          <a:p>
            <a:r>
              <a:rPr lang="en-US" sz="1200" dirty="0"/>
              <a:t>Use </a:t>
            </a:r>
            <a:r>
              <a:rPr lang="en-US" sz="1200" dirty="0" smtClean="0"/>
              <a:t>safety chain when towing implement.</a:t>
            </a:r>
            <a:endParaRPr lang="en-US" sz="1200" dirty="0"/>
          </a:p>
          <a:p>
            <a:endParaRPr lang="en-US" sz="1200" dirty="0" smtClean="0"/>
          </a:p>
          <a:p>
            <a:r>
              <a:rPr lang="en-US" sz="1200" dirty="0" smtClean="0"/>
              <a:t>Do </a:t>
            </a:r>
            <a:r>
              <a:rPr lang="en-US" sz="1200" dirty="0"/>
              <a:t>not operate </a:t>
            </a:r>
            <a:r>
              <a:rPr lang="en-US" sz="1200" dirty="0" smtClean="0"/>
              <a:t>implement on </a:t>
            </a:r>
            <a:r>
              <a:rPr lang="en-US" sz="1200" dirty="0"/>
              <a:t>steep </a:t>
            </a:r>
            <a:r>
              <a:rPr lang="en-US" sz="1200" dirty="0" smtClean="0"/>
              <a:t>hillsides.</a:t>
            </a:r>
            <a:endParaRPr lang="en-US" sz="1200" dirty="0"/>
          </a:p>
        </p:txBody>
      </p:sp>
      <p:sp>
        <p:nvSpPr>
          <p:cNvPr id="4" name="Rectangle 3"/>
          <p:cNvSpPr/>
          <p:nvPr/>
        </p:nvSpPr>
        <p:spPr>
          <a:xfrm>
            <a:off x="609600" y="4343400"/>
            <a:ext cx="5715000" cy="646331"/>
          </a:xfrm>
          <a:prstGeom prst="rect">
            <a:avLst/>
          </a:prstGeom>
        </p:spPr>
        <p:txBody>
          <a:bodyPr wrap="square">
            <a:spAutoFit/>
          </a:bodyPr>
          <a:lstStyle/>
          <a:p>
            <a:r>
              <a:rPr lang="en-US" sz="1200" dirty="0"/>
              <a:t>Watch out for low overhead electrical wires and limbs when operating or transporting the </a:t>
            </a:r>
            <a:r>
              <a:rPr lang="en-US" sz="1200" dirty="0" smtClean="0"/>
              <a:t>implement. Check clearance </a:t>
            </a:r>
            <a:r>
              <a:rPr lang="en-US" sz="1200" dirty="0"/>
              <a:t>of doorways when entering a building.</a:t>
            </a:r>
          </a:p>
        </p:txBody>
      </p:sp>
      <p:sp>
        <p:nvSpPr>
          <p:cNvPr id="5" name="Rectangle 4"/>
          <p:cNvSpPr/>
          <p:nvPr/>
        </p:nvSpPr>
        <p:spPr>
          <a:xfrm>
            <a:off x="609600" y="5105400"/>
            <a:ext cx="5715000" cy="1508105"/>
          </a:xfrm>
          <a:prstGeom prst="rect">
            <a:avLst/>
          </a:prstGeom>
        </p:spPr>
        <p:txBody>
          <a:bodyPr wrap="square">
            <a:spAutoFit/>
          </a:bodyPr>
          <a:lstStyle/>
          <a:p>
            <a:endParaRPr lang="en-US" sz="1200" b="1" dirty="0" smtClean="0"/>
          </a:p>
          <a:p>
            <a:r>
              <a:rPr lang="en-US" sz="1200" b="1" dirty="0" smtClean="0"/>
              <a:t>WARNING! NEVER </a:t>
            </a:r>
            <a:r>
              <a:rPr lang="en-US" sz="1200" b="1" dirty="0"/>
              <a:t>INSERT </a:t>
            </a:r>
            <a:r>
              <a:rPr lang="en-US" sz="1200" b="1" dirty="0" smtClean="0"/>
              <a:t>FINGER IN A </a:t>
            </a:r>
            <a:r>
              <a:rPr lang="en-US" sz="1200" b="1" dirty="0"/>
              <a:t>HOLE TO </a:t>
            </a:r>
            <a:r>
              <a:rPr lang="en-US" sz="1200" b="1" dirty="0" smtClean="0"/>
              <a:t>CHECK </a:t>
            </a:r>
            <a:r>
              <a:rPr lang="en-US" sz="1200" b="1" dirty="0"/>
              <a:t>A</a:t>
            </a:r>
            <a:r>
              <a:rPr lang="en-US" sz="1200" b="1" dirty="0" smtClean="0"/>
              <a:t>LIGNMENT.</a:t>
            </a:r>
          </a:p>
          <a:p>
            <a:endParaRPr lang="en-US" sz="1200" dirty="0"/>
          </a:p>
          <a:p>
            <a:r>
              <a:rPr lang="en-US" sz="1200" dirty="0" smtClean="0"/>
              <a:t>Always use care when operating implement.</a:t>
            </a:r>
          </a:p>
          <a:p>
            <a:endParaRPr lang="en-US" sz="1200" dirty="0"/>
          </a:p>
          <a:p>
            <a:endParaRPr lang="en-US" sz="1200" dirty="0" smtClean="0"/>
          </a:p>
          <a:p>
            <a:r>
              <a:rPr lang="en-US" sz="2000" b="1" dirty="0" smtClean="0"/>
              <a:t>           ALWAYS OBEY SAFETY WARNINGS!</a:t>
            </a:r>
            <a:endParaRPr lang="en-US" sz="2000" b="1" dirty="0"/>
          </a:p>
        </p:txBody>
      </p:sp>
      <p:sp>
        <p:nvSpPr>
          <p:cNvPr id="8" name="Isosceles Triangle 7"/>
          <p:cNvSpPr/>
          <p:nvPr/>
        </p:nvSpPr>
        <p:spPr>
          <a:xfrm>
            <a:off x="533400" y="6400800"/>
            <a:ext cx="685800" cy="609600"/>
          </a:xfrm>
          <a:prstGeom prst="triangle">
            <a:avLst>
              <a:gd name="adj" fmla="val 49107"/>
            </a:avLst>
          </a:prstGeom>
          <a:solidFill>
            <a:schemeClr val="tx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3200" b="1" dirty="0" smtClean="0"/>
              <a:t>!</a:t>
            </a:r>
            <a:endParaRPr lang="en-US" sz="3200" b="1" dirty="0"/>
          </a:p>
        </p:txBody>
      </p:sp>
      <p:sp>
        <p:nvSpPr>
          <p:cNvPr id="9" name="Isosceles Triangle 8"/>
          <p:cNvSpPr/>
          <p:nvPr/>
        </p:nvSpPr>
        <p:spPr>
          <a:xfrm>
            <a:off x="0" y="5334000"/>
            <a:ext cx="685800" cy="609600"/>
          </a:xfrm>
          <a:prstGeom prst="triangle">
            <a:avLst>
              <a:gd name="adj" fmla="val 49107"/>
            </a:avLst>
          </a:prstGeom>
          <a:solidFill>
            <a:schemeClr val="tx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3200" b="1" dirty="0" smtClean="0"/>
              <a:t>!</a:t>
            </a:r>
            <a:endParaRPr lang="en-US" sz="3200" b="1" dirty="0"/>
          </a:p>
        </p:txBody>
      </p:sp>
      <p:sp>
        <p:nvSpPr>
          <p:cNvPr id="10" name="Slide Number Placeholder 9"/>
          <p:cNvSpPr>
            <a:spLocks noGrp="1"/>
          </p:cNvSpPr>
          <p:nvPr>
            <p:ph type="sldNum" sz="quarter" idx="12"/>
          </p:nvPr>
        </p:nvSpPr>
        <p:spPr/>
        <p:txBody>
          <a:bodyPr/>
          <a:lstStyle/>
          <a:p>
            <a:fld id="{8389311A-6585-4D8A-BB66-0050A54C55A9}"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62000"/>
            <a:ext cx="5715000" cy="8032968"/>
          </a:xfrm>
          <a:prstGeom prst="rect">
            <a:avLst/>
          </a:prstGeom>
        </p:spPr>
        <p:txBody>
          <a:bodyPr wrap="square">
            <a:spAutoFit/>
          </a:bodyPr>
          <a:lstStyle/>
          <a:p>
            <a:r>
              <a:rPr lang="en-US" sz="1200" dirty="0"/>
              <a:t>Comply with state and local laws governing highway safety and movement of farm machinery on public roads</a:t>
            </a:r>
            <a:r>
              <a:rPr lang="en-US" sz="1200" dirty="0" smtClean="0"/>
              <a:t>.</a:t>
            </a:r>
          </a:p>
          <a:p>
            <a:endParaRPr lang="en-US" sz="1200" dirty="0"/>
          </a:p>
          <a:p>
            <a:r>
              <a:rPr lang="en-US" sz="1200" dirty="0"/>
              <a:t>The use of flashing amber lights is acceptable in most localities. However, some localities prohibit their </a:t>
            </a:r>
            <a:r>
              <a:rPr lang="en-US" sz="1200" dirty="0" smtClean="0"/>
              <a:t>use. Local </a:t>
            </a:r>
            <a:r>
              <a:rPr lang="en-US" sz="1200" dirty="0"/>
              <a:t>laws should be checked for all highway lighting and marking requirements</a:t>
            </a:r>
            <a:r>
              <a:rPr lang="en-US" sz="1200" dirty="0" smtClean="0"/>
              <a:t>.</a:t>
            </a:r>
          </a:p>
          <a:p>
            <a:endParaRPr lang="en-US" sz="1200" dirty="0"/>
          </a:p>
          <a:p>
            <a:r>
              <a:rPr lang="en-US" sz="1200" dirty="0"/>
              <a:t>When driving the tractor and equipment on the road or highway under 20 mph (32 kph) at night or during </a:t>
            </a:r>
            <a:r>
              <a:rPr lang="en-US" sz="1200" dirty="0" smtClean="0"/>
              <a:t>the day</a:t>
            </a:r>
            <a:r>
              <a:rPr lang="en-US" sz="1200" dirty="0"/>
              <a:t>, use flashing amber warning lights and a slow moving vehicle (SMV) identification emblem</a:t>
            </a:r>
            <a:r>
              <a:rPr lang="en-US" sz="1200" dirty="0" smtClean="0"/>
              <a:t>. Except when prohibited by law.</a:t>
            </a:r>
          </a:p>
          <a:p>
            <a:endParaRPr lang="en-US" sz="1200" dirty="0"/>
          </a:p>
          <a:p>
            <a:r>
              <a:rPr lang="en-US" sz="1200" dirty="0"/>
              <a:t>Watch out for low overhead electrical wires and limbs when operating or transporting the </a:t>
            </a:r>
            <a:r>
              <a:rPr lang="en-US" sz="1200" dirty="0" smtClean="0"/>
              <a:t>implement. Check clearance </a:t>
            </a:r>
            <a:r>
              <a:rPr lang="en-US" sz="1200" dirty="0"/>
              <a:t>of doorways when entering a building</a:t>
            </a:r>
            <a:r>
              <a:rPr lang="en-US" sz="1200" dirty="0" smtClean="0"/>
              <a:t>.</a:t>
            </a:r>
          </a:p>
          <a:p>
            <a:endParaRPr lang="en-US" sz="1200" dirty="0"/>
          </a:p>
          <a:p>
            <a:r>
              <a:rPr lang="en-US" sz="1200" dirty="0"/>
              <a:t>Always be sure the implement is in the proper raised position for transport.</a:t>
            </a:r>
          </a:p>
          <a:p>
            <a:endParaRPr lang="en-US" sz="1200" dirty="0" smtClean="0"/>
          </a:p>
          <a:p>
            <a:r>
              <a:rPr lang="en-US" sz="1200" dirty="0" smtClean="0"/>
              <a:t>Reduce </a:t>
            </a:r>
            <a:r>
              <a:rPr lang="en-US" sz="1200" dirty="0"/>
              <a:t>speed when transporting mounted implements to avoid bouncing and momentary loss of </a:t>
            </a:r>
            <a:r>
              <a:rPr lang="en-US" sz="1200" dirty="0" smtClean="0"/>
              <a:t>steering control.</a:t>
            </a:r>
          </a:p>
          <a:p>
            <a:endParaRPr lang="en-US" sz="1200" dirty="0"/>
          </a:p>
          <a:p>
            <a:r>
              <a:rPr lang="en-US" sz="1200" dirty="0"/>
              <a:t>Plan your route to avoid heavy traffic.</a:t>
            </a:r>
          </a:p>
          <a:p>
            <a:endParaRPr lang="en-US" sz="1200" dirty="0" smtClean="0"/>
          </a:p>
          <a:p>
            <a:r>
              <a:rPr lang="en-US" sz="1200" dirty="0" smtClean="0"/>
              <a:t>Always shut off hydraulic transport lock valves </a:t>
            </a:r>
            <a:r>
              <a:rPr lang="en-US" sz="1200" dirty="0"/>
              <a:t>before transporting.</a:t>
            </a:r>
          </a:p>
          <a:p>
            <a:endParaRPr lang="en-US" sz="1200" dirty="0" smtClean="0"/>
          </a:p>
          <a:p>
            <a:r>
              <a:rPr lang="en-US" sz="1200" dirty="0" smtClean="0"/>
              <a:t>Do </a:t>
            </a:r>
            <a:r>
              <a:rPr lang="en-US" sz="1200" dirty="0"/>
              <a:t>not drink and drive!</a:t>
            </a:r>
          </a:p>
          <a:p>
            <a:endParaRPr lang="en-US" sz="1200" dirty="0" smtClean="0"/>
          </a:p>
          <a:p>
            <a:r>
              <a:rPr lang="en-US" sz="1200" dirty="0" smtClean="0"/>
              <a:t>Watch </a:t>
            </a:r>
            <a:r>
              <a:rPr lang="en-US" sz="1200" dirty="0"/>
              <a:t>for traffic when operating near or crossing roadways.</a:t>
            </a:r>
          </a:p>
          <a:p>
            <a:endParaRPr lang="en-US" sz="1200" dirty="0" smtClean="0"/>
          </a:p>
          <a:p>
            <a:r>
              <a:rPr lang="en-US" sz="1200" dirty="0" smtClean="0"/>
              <a:t>Turn </a:t>
            </a:r>
            <a:r>
              <a:rPr lang="en-US" sz="1200" dirty="0"/>
              <a:t>curves or go up or down hills only at a low speed and at a gradual steering angle. Make certain that </a:t>
            </a:r>
            <a:r>
              <a:rPr lang="en-US" sz="1200" dirty="0" smtClean="0"/>
              <a:t>at least </a:t>
            </a:r>
            <a:r>
              <a:rPr lang="en-US" sz="1200" dirty="0"/>
              <a:t>20% of the tractor’s weight is on the front wheels to maintain safe steerage. Slow down on rough </a:t>
            </a:r>
            <a:r>
              <a:rPr lang="en-US" sz="1200" dirty="0" smtClean="0"/>
              <a:t>or uneven </a:t>
            </a:r>
            <a:r>
              <a:rPr lang="en-US" sz="1200" dirty="0"/>
              <a:t>surfaces, and loose gravel</a:t>
            </a:r>
            <a:r>
              <a:rPr lang="en-US" sz="1200" dirty="0" smtClean="0"/>
              <a:t>.</a:t>
            </a:r>
          </a:p>
          <a:p>
            <a:endParaRPr lang="en-US" sz="1200" dirty="0"/>
          </a:p>
          <a:p>
            <a:r>
              <a:rPr lang="en-US" sz="1200" dirty="0"/>
              <a:t>Use extreme care and maintain minimum ground speed when transporting on hillside, over rough ground </a:t>
            </a:r>
            <a:r>
              <a:rPr lang="en-US" sz="1200" dirty="0" smtClean="0"/>
              <a:t>and when </a:t>
            </a:r>
            <a:r>
              <a:rPr lang="en-US" sz="1200" dirty="0"/>
              <a:t>operating close to ditches or fences. Be careful when turning sharp corners.</a:t>
            </a:r>
          </a:p>
          <a:p>
            <a:endParaRPr lang="en-US" sz="1200" dirty="0" smtClean="0"/>
          </a:p>
          <a:p>
            <a:r>
              <a:rPr lang="en-US" sz="1200" dirty="0" smtClean="0"/>
              <a:t>Never </a:t>
            </a:r>
            <a:r>
              <a:rPr lang="en-US" sz="1200" dirty="0"/>
              <a:t>allow riders on either tractor or implement. Falling off can kill.</a:t>
            </a:r>
          </a:p>
          <a:p>
            <a:r>
              <a:rPr lang="en-US" sz="1200" dirty="0"/>
              <a:t>Be a safe and courteous driver. Always yield to oncoming traffic in all situations, including narrow bridges, </a:t>
            </a:r>
            <a:r>
              <a:rPr lang="en-US" sz="1200" dirty="0" smtClean="0"/>
              <a:t>intersections, etc</a:t>
            </a:r>
            <a:r>
              <a:rPr lang="en-US" sz="1200" dirty="0"/>
              <a:t>.</a:t>
            </a:r>
          </a:p>
          <a:p>
            <a:endParaRPr lang="en-US" sz="1200" dirty="0" smtClean="0"/>
          </a:p>
          <a:p>
            <a:r>
              <a:rPr lang="en-US" sz="1200" dirty="0" smtClean="0"/>
              <a:t>Do </a:t>
            </a:r>
            <a:r>
              <a:rPr lang="en-US" sz="1200" dirty="0"/>
              <a:t>not exceed 20 mph (32 kph). Reduce speed on rough roads and surfaces</a:t>
            </a:r>
            <a:r>
              <a:rPr lang="en-US" sz="1200" dirty="0" smtClean="0"/>
              <a:t>.</a:t>
            </a:r>
          </a:p>
          <a:p>
            <a:endParaRPr lang="en-US" sz="1200" dirty="0"/>
          </a:p>
          <a:p>
            <a:r>
              <a:rPr lang="en-US" sz="1200" dirty="0" smtClean="0"/>
              <a:t>Never use PTO spline adapters.</a:t>
            </a:r>
            <a:endParaRPr lang="en-US" sz="1200" dirty="0"/>
          </a:p>
          <a:p>
            <a:endParaRPr lang="en-US" sz="1200" dirty="0"/>
          </a:p>
        </p:txBody>
      </p:sp>
      <p:sp>
        <p:nvSpPr>
          <p:cNvPr id="3" name="Rectangle 2"/>
          <p:cNvSpPr/>
          <p:nvPr/>
        </p:nvSpPr>
        <p:spPr>
          <a:xfrm>
            <a:off x="1066800" y="152400"/>
            <a:ext cx="2627642" cy="369332"/>
          </a:xfrm>
          <a:prstGeom prst="rect">
            <a:avLst/>
          </a:prstGeom>
        </p:spPr>
        <p:txBody>
          <a:bodyPr wrap="none">
            <a:spAutoFit/>
          </a:bodyPr>
          <a:lstStyle/>
          <a:p>
            <a:r>
              <a:rPr lang="en-US" b="1" u="sng" dirty="0"/>
              <a:t>TRANSPORT SAFETY</a:t>
            </a:r>
            <a:endParaRPr lang="en-US" u="sng" dirty="0"/>
          </a:p>
        </p:txBody>
      </p:sp>
      <p:sp>
        <p:nvSpPr>
          <p:cNvPr id="7" name="Isosceles Triangle 6"/>
          <p:cNvSpPr/>
          <p:nvPr/>
        </p:nvSpPr>
        <p:spPr>
          <a:xfrm>
            <a:off x="228600" y="152400"/>
            <a:ext cx="685800" cy="609600"/>
          </a:xfrm>
          <a:prstGeom prst="triangle">
            <a:avLst>
              <a:gd name="adj" fmla="val 49107"/>
            </a:avLst>
          </a:prstGeom>
          <a:solidFill>
            <a:schemeClr val="tx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3200" b="1" dirty="0" smtClean="0"/>
              <a:t>!</a:t>
            </a:r>
            <a:endParaRPr lang="en-US" sz="3200" b="1" dirty="0"/>
          </a:p>
        </p:txBody>
      </p:sp>
      <p:sp>
        <p:nvSpPr>
          <p:cNvPr id="5" name="Slide Number Placeholder 4"/>
          <p:cNvSpPr>
            <a:spLocks noGrp="1"/>
          </p:cNvSpPr>
          <p:nvPr>
            <p:ph type="sldNum" sz="quarter" idx="12"/>
          </p:nvPr>
        </p:nvSpPr>
        <p:spPr/>
        <p:txBody>
          <a:bodyPr/>
          <a:lstStyle/>
          <a:p>
            <a:fld id="{8389311A-6585-4D8A-BB66-0050A54C55A9}"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066800"/>
            <a:ext cx="5638800" cy="2862322"/>
          </a:xfrm>
          <a:prstGeom prst="rect">
            <a:avLst/>
          </a:prstGeom>
        </p:spPr>
        <p:txBody>
          <a:bodyPr wrap="square">
            <a:spAutoFit/>
          </a:bodyPr>
          <a:lstStyle/>
          <a:p>
            <a:r>
              <a:rPr lang="en-US" sz="1200" dirty="0"/>
              <a:t>Following operation, or when unhooking, stop the tractor, set the </a:t>
            </a:r>
            <a:r>
              <a:rPr lang="en-US" sz="1200" dirty="0" smtClean="0"/>
              <a:t>tractor brakes</a:t>
            </a:r>
            <a:r>
              <a:rPr lang="en-US" sz="1200" dirty="0"/>
              <a:t>, lower </a:t>
            </a:r>
            <a:r>
              <a:rPr lang="en-US" sz="1200" dirty="0" smtClean="0"/>
              <a:t>wings all the way to the ground and release hydraulic pressure, </a:t>
            </a:r>
            <a:r>
              <a:rPr lang="en-US" sz="1200" dirty="0"/>
              <a:t>disengage the PTO, shut off the engine and remove the ignition keys.</a:t>
            </a:r>
          </a:p>
          <a:p>
            <a:endParaRPr lang="en-US" sz="1200" dirty="0" smtClean="0"/>
          </a:p>
          <a:p>
            <a:r>
              <a:rPr lang="en-US" sz="1200" dirty="0" smtClean="0"/>
              <a:t>Store </a:t>
            </a:r>
            <a:r>
              <a:rPr lang="en-US" sz="1200" dirty="0"/>
              <a:t>the unit in an area away from human activity.</a:t>
            </a:r>
          </a:p>
          <a:p>
            <a:endParaRPr lang="en-US" sz="1200" dirty="0" smtClean="0"/>
          </a:p>
          <a:p>
            <a:r>
              <a:rPr lang="en-US" sz="1200" dirty="0" smtClean="0"/>
              <a:t>Do </a:t>
            </a:r>
            <a:r>
              <a:rPr lang="en-US" sz="1200" dirty="0"/>
              <a:t>not permit children to play on or around the stored unit.</a:t>
            </a:r>
          </a:p>
          <a:p>
            <a:endParaRPr lang="en-US" sz="1200" dirty="0" smtClean="0"/>
          </a:p>
          <a:p>
            <a:r>
              <a:rPr lang="en-US" sz="1200" dirty="0" smtClean="0"/>
              <a:t>Make </a:t>
            </a:r>
            <a:r>
              <a:rPr lang="en-US" sz="1200" dirty="0"/>
              <a:t>sure all parked machines are on a hard, level surface and engage all safety devices.</a:t>
            </a:r>
          </a:p>
          <a:p>
            <a:endParaRPr lang="en-US" sz="1200" dirty="0" smtClean="0"/>
          </a:p>
          <a:p>
            <a:r>
              <a:rPr lang="en-US" sz="1200" dirty="0" smtClean="0"/>
              <a:t>If </a:t>
            </a:r>
            <a:r>
              <a:rPr lang="en-US" sz="1200" dirty="0"/>
              <a:t>blocking is used, make sure it is solid and secure before leaving area</a:t>
            </a:r>
            <a:r>
              <a:rPr lang="en-US" sz="1200" dirty="0" smtClean="0"/>
              <a:t>.</a:t>
            </a:r>
          </a:p>
          <a:p>
            <a:endParaRPr lang="en-US" sz="1200" dirty="0"/>
          </a:p>
          <a:p>
            <a:r>
              <a:rPr lang="en-US" sz="1200" dirty="0" smtClean="0"/>
              <a:t>Never stand between tractor and implement when tractor is being backed up to implement to hitch up implement.</a:t>
            </a:r>
            <a:endParaRPr lang="en-US" sz="1200" dirty="0"/>
          </a:p>
        </p:txBody>
      </p:sp>
      <p:sp>
        <p:nvSpPr>
          <p:cNvPr id="3" name="Rectangle 2"/>
          <p:cNvSpPr/>
          <p:nvPr/>
        </p:nvSpPr>
        <p:spPr>
          <a:xfrm>
            <a:off x="1295400" y="381000"/>
            <a:ext cx="2364750" cy="369332"/>
          </a:xfrm>
          <a:prstGeom prst="rect">
            <a:avLst/>
          </a:prstGeom>
        </p:spPr>
        <p:txBody>
          <a:bodyPr wrap="none">
            <a:spAutoFit/>
          </a:bodyPr>
          <a:lstStyle/>
          <a:p>
            <a:r>
              <a:rPr lang="en-US" b="1" u="sng" dirty="0" smtClean="0"/>
              <a:t>STORAGE SAFETY</a:t>
            </a:r>
            <a:endParaRPr lang="en-US" u="sng" dirty="0"/>
          </a:p>
        </p:txBody>
      </p:sp>
      <p:sp>
        <p:nvSpPr>
          <p:cNvPr id="10" name="Isosceles Triangle 9"/>
          <p:cNvSpPr/>
          <p:nvPr/>
        </p:nvSpPr>
        <p:spPr>
          <a:xfrm>
            <a:off x="304800" y="152400"/>
            <a:ext cx="685800" cy="609600"/>
          </a:xfrm>
          <a:prstGeom prst="triangle">
            <a:avLst>
              <a:gd name="adj" fmla="val 49107"/>
            </a:avLst>
          </a:prstGeom>
          <a:solidFill>
            <a:schemeClr val="tx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3200" b="1" dirty="0" smtClean="0"/>
              <a:t>!</a:t>
            </a:r>
            <a:endParaRPr lang="en-US" sz="3200" b="1" dirty="0"/>
          </a:p>
        </p:txBody>
      </p:sp>
      <p:cxnSp>
        <p:nvCxnSpPr>
          <p:cNvPr id="8" name="Straight Connector 7"/>
          <p:cNvCxnSpPr/>
          <p:nvPr/>
        </p:nvCxnSpPr>
        <p:spPr>
          <a:xfrm>
            <a:off x="457200" y="4114800"/>
            <a:ext cx="58674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8389311A-6585-4D8A-BB66-0050A54C55A9}" type="slidenum">
              <a:rPr lang="en-US" smtClean="0"/>
              <a:pPr/>
              <a:t>8</a:t>
            </a:fld>
            <a:endParaRPr lang="en-US" dirty="0"/>
          </a:p>
        </p:txBody>
      </p:sp>
      <p:sp>
        <p:nvSpPr>
          <p:cNvPr id="15" name="Rectangle 14"/>
          <p:cNvSpPr/>
          <p:nvPr/>
        </p:nvSpPr>
        <p:spPr>
          <a:xfrm>
            <a:off x="685800" y="4648200"/>
            <a:ext cx="5486400" cy="2492990"/>
          </a:xfrm>
          <a:prstGeom prst="rect">
            <a:avLst/>
          </a:prstGeom>
        </p:spPr>
        <p:txBody>
          <a:bodyPr wrap="square">
            <a:spAutoFit/>
          </a:bodyPr>
          <a:lstStyle/>
          <a:p>
            <a:r>
              <a:rPr lang="en-US" sz="1000" b="1" u="sng" dirty="0" smtClean="0"/>
              <a:t>ATTACHING SWB COMPACTOR TO THE TRACTOR</a:t>
            </a:r>
          </a:p>
          <a:p>
            <a:endParaRPr lang="en-US" sz="1000" b="1" u="sng" dirty="0" smtClean="0"/>
          </a:p>
          <a:p>
            <a:r>
              <a:rPr lang="en-US" sz="1000" dirty="0" smtClean="0"/>
              <a:t>Before hitching the compactor to the tractor make sure both are in good operating condition. Slowly back up to the compactor until the tractor quick hitch or lift arms lines up with the hitch pins on the compactor. Insert proper size pin and retaining clip. Attach top link and adjust. Make sure all pins and keepers are properly installed and check all bolts and fasteners for tightness before using compactor. Plug in the hydraulic remotes, </a:t>
            </a:r>
            <a:r>
              <a:rPr lang="en-US" sz="1000" b="1" dirty="0" smtClean="0"/>
              <a:t>Note:</a:t>
            </a:r>
            <a:r>
              <a:rPr lang="en-US" sz="1000" dirty="0" smtClean="0"/>
              <a:t> If compactor only operates in one direction then reverse the remotes.</a:t>
            </a:r>
          </a:p>
          <a:p>
            <a:endParaRPr lang="en-US" sz="1000" dirty="0" smtClean="0"/>
          </a:p>
          <a:p>
            <a:r>
              <a:rPr lang="en-US" sz="1000" dirty="0" smtClean="0"/>
              <a:t>Adjust top link so compactor is level when lowered to the ground.</a:t>
            </a:r>
          </a:p>
          <a:p>
            <a:endParaRPr lang="en-US" sz="1000" dirty="0" smtClean="0"/>
          </a:p>
          <a:p>
            <a:r>
              <a:rPr lang="en-US" sz="1200" b="1" dirty="0" smtClean="0"/>
              <a:t>Warning: do not stand between tractor and implement while tractor is being backed up to implement!</a:t>
            </a:r>
          </a:p>
          <a:p>
            <a:endParaRPr lang="en-US" sz="1000" b="1" dirty="0" smtClean="0"/>
          </a:p>
          <a:p>
            <a:endParaRPr lang="en-US" sz="1200" dirty="0"/>
          </a:p>
        </p:txBody>
      </p:sp>
      <p:sp>
        <p:nvSpPr>
          <p:cNvPr id="16" name="Rectangle 15"/>
          <p:cNvSpPr/>
          <p:nvPr/>
        </p:nvSpPr>
        <p:spPr>
          <a:xfrm>
            <a:off x="1676400" y="4191000"/>
            <a:ext cx="3550972" cy="369332"/>
          </a:xfrm>
          <a:prstGeom prst="rect">
            <a:avLst/>
          </a:prstGeom>
        </p:spPr>
        <p:txBody>
          <a:bodyPr wrap="none">
            <a:spAutoFit/>
          </a:bodyPr>
          <a:lstStyle/>
          <a:p>
            <a:r>
              <a:rPr lang="en-US" b="1" u="sng" dirty="0" smtClean="0"/>
              <a:t>OPERATING INSTRUCTIONS</a:t>
            </a:r>
            <a:endParaRPr lang="en-US" b="1" u="sng" dirty="0"/>
          </a:p>
        </p:txBody>
      </p:sp>
      <p:sp>
        <p:nvSpPr>
          <p:cNvPr id="27" name="Isosceles Triangle 26"/>
          <p:cNvSpPr/>
          <p:nvPr/>
        </p:nvSpPr>
        <p:spPr>
          <a:xfrm>
            <a:off x="152400" y="6324600"/>
            <a:ext cx="533400" cy="457200"/>
          </a:xfrm>
          <a:prstGeom prst="triangle">
            <a:avLst>
              <a:gd name="adj" fmla="val 49107"/>
            </a:avLst>
          </a:prstGeom>
          <a:solidFill>
            <a:schemeClr val="tx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3200" b="1" dirty="0" smtClean="0"/>
              <a:t>!</a:t>
            </a:r>
            <a:endParaRPr lang="en-US" sz="3200" b="1" dirty="0"/>
          </a:p>
        </p:txBody>
      </p:sp>
      <p:sp>
        <p:nvSpPr>
          <p:cNvPr id="18" name="Rectangle 17"/>
          <p:cNvSpPr/>
          <p:nvPr/>
        </p:nvSpPr>
        <p:spPr>
          <a:xfrm>
            <a:off x="762000" y="7010400"/>
            <a:ext cx="5486400" cy="461665"/>
          </a:xfrm>
          <a:prstGeom prst="rect">
            <a:avLst/>
          </a:prstGeom>
        </p:spPr>
        <p:txBody>
          <a:bodyPr wrap="square">
            <a:spAutoFit/>
          </a:bodyPr>
          <a:lstStyle/>
          <a:p>
            <a:r>
              <a:rPr lang="en-US" sz="1200" b="1" dirty="0" smtClean="0"/>
              <a:t>Warning: do not stand between or reach into the area between the tractor and implement while implement is being raised or lowered!</a:t>
            </a:r>
          </a:p>
        </p:txBody>
      </p:sp>
      <p:sp>
        <p:nvSpPr>
          <p:cNvPr id="19" name="Isosceles Triangle 18"/>
          <p:cNvSpPr/>
          <p:nvPr/>
        </p:nvSpPr>
        <p:spPr>
          <a:xfrm>
            <a:off x="152400" y="6934200"/>
            <a:ext cx="533400" cy="457200"/>
          </a:xfrm>
          <a:prstGeom prst="triangle">
            <a:avLst>
              <a:gd name="adj" fmla="val 49107"/>
            </a:avLst>
          </a:prstGeom>
          <a:solidFill>
            <a:schemeClr val="tx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3200" b="1" dirty="0" smtClean="0"/>
              <a:t>!</a:t>
            </a:r>
            <a:endParaRPr lang="en-US" sz="3200" b="1" dirty="0"/>
          </a:p>
        </p:txBody>
      </p:sp>
      <p:sp>
        <p:nvSpPr>
          <p:cNvPr id="24" name="Rectangle 23"/>
          <p:cNvSpPr/>
          <p:nvPr/>
        </p:nvSpPr>
        <p:spPr>
          <a:xfrm>
            <a:off x="762000" y="7848600"/>
            <a:ext cx="5486400" cy="461665"/>
          </a:xfrm>
          <a:prstGeom prst="rect">
            <a:avLst/>
          </a:prstGeom>
        </p:spPr>
        <p:txBody>
          <a:bodyPr wrap="square">
            <a:spAutoFit/>
          </a:bodyPr>
          <a:lstStyle/>
          <a:p>
            <a:r>
              <a:rPr lang="en-US" sz="1200" b="1" dirty="0" smtClean="0"/>
              <a:t>Warning: do not exceed the tractor manufacturers weight rating on the front or rear mount!</a:t>
            </a:r>
          </a:p>
        </p:txBody>
      </p:sp>
      <p:sp>
        <p:nvSpPr>
          <p:cNvPr id="25" name="Isosceles Triangle 24"/>
          <p:cNvSpPr/>
          <p:nvPr/>
        </p:nvSpPr>
        <p:spPr>
          <a:xfrm>
            <a:off x="152400" y="7696200"/>
            <a:ext cx="533400" cy="457200"/>
          </a:xfrm>
          <a:prstGeom prst="triangle">
            <a:avLst>
              <a:gd name="adj" fmla="val 49107"/>
            </a:avLst>
          </a:prstGeom>
          <a:solidFill>
            <a:schemeClr val="tx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3200" b="1" dirty="0" smtClean="0"/>
              <a:t>!</a:t>
            </a:r>
            <a:endParaRPr lang="en-US" sz="32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SC_0167.JPG"/>
          <p:cNvPicPr>
            <a:picLocks noChangeAspect="1"/>
          </p:cNvPicPr>
          <p:nvPr/>
        </p:nvPicPr>
        <p:blipFill>
          <a:blip r:embed="rId2" cstate="print"/>
          <a:stretch>
            <a:fillRect/>
          </a:stretch>
        </p:blipFill>
        <p:spPr>
          <a:xfrm>
            <a:off x="914400" y="4114800"/>
            <a:ext cx="3370897" cy="4559840"/>
          </a:xfrm>
          <a:prstGeom prst="rect">
            <a:avLst/>
          </a:prstGeom>
        </p:spPr>
      </p:pic>
      <p:sp>
        <p:nvSpPr>
          <p:cNvPr id="2" name="Title 1"/>
          <p:cNvSpPr>
            <a:spLocks noGrp="1"/>
          </p:cNvSpPr>
          <p:nvPr>
            <p:ph type="title"/>
          </p:nvPr>
        </p:nvSpPr>
        <p:spPr>
          <a:xfrm>
            <a:off x="381000" y="0"/>
            <a:ext cx="6172200" cy="2580216"/>
          </a:xfrm>
        </p:spPr>
        <p:txBody>
          <a:bodyPr>
            <a:normAutofit/>
          </a:bodyPr>
          <a:lstStyle/>
          <a:p>
            <a:r>
              <a:rPr lang="en-US" b="1" dirty="0" smtClean="0"/>
              <a:t>WARNING:</a:t>
            </a:r>
            <a:br>
              <a:rPr lang="en-US" b="1" dirty="0" smtClean="0"/>
            </a:br>
            <a:r>
              <a:rPr lang="en-US" sz="2000" b="1" dirty="0" smtClean="0"/>
              <a:t>WHEN ATTACHING THE COMPACTOR TO THE TRACTOR LIFT THE COMPACTOR SLOWLY TO THE FULL UP POSITION TO MAKE SURE IT WILL NOT HIT THE TRACTOR CAB OR REAR GLASS WHEN THE GLASS IS OPEN!</a:t>
            </a:r>
            <a:endParaRPr lang="en-US" sz="2000" b="1" dirty="0"/>
          </a:p>
        </p:txBody>
      </p:sp>
      <p:sp>
        <p:nvSpPr>
          <p:cNvPr id="8" name="Isosceles Triangle 7"/>
          <p:cNvSpPr/>
          <p:nvPr/>
        </p:nvSpPr>
        <p:spPr>
          <a:xfrm>
            <a:off x="533400" y="228600"/>
            <a:ext cx="533400" cy="457200"/>
          </a:xfrm>
          <a:prstGeom prst="triangle">
            <a:avLst>
              <a:gd name="adj" fmla="val 49107"/>
            </a:avLst>
          </a:prstGeom>
          <a:solidFill>
            <a:schemeClr val="tx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3200" b="1" dirty="0" smtClean="0"/>
              <a:t>!</a:t>
            </a:r>
            <a:endParaRPr lang="en-US" sz="3200" b="1" dirty="0"/>
          </a:p>
        </p:txBody>
      </p:sp>
      <p:sp>
        <p:nvSpPr>
          <p:cNvPr id="6" name="Rectangle 5"/>
          <p:cNvSpPr/>
          <p:nvPr/>
        </p:nvSpPr>
        <p:spPr>
          <a:xfrm>
            <a:off x="762000" y="2514600"/>
            <a:ext cx="5486400" cy="1446550"/>
          </a:xfrm>
          <a:prstGeom prst="rect">
            <a:avLst/>
          </a:prstGeom>
        </p:spPr>
        <p:txBody>
          <a:bodyPr wrap="square">
            <a:spAutoFit/>
          </a:bodyPr>
          <a:lstStyle/>
          <a:p>
            <a:r>
              <a:rPr lang="en-US" sz="1200" b="1" u="sng" dirty="0" smtClean="0"/>
              <a:t>Operation of the SWB Compactor</a:t>
            </a:r>
          </a:p>
          <a:p>
            <a:r>
              <a:rPr lang="en-US" sz="1400" b="1" dirty="0" smtClean="0"/>
              <a:t>Warning: always set parking brake and or put the transmission in park before leaving the tractor seat!</a:t>
            </a:r>
          </a:p>
          <a:p>
            <a:r>
              <a:rPr lang="en-US" sz="1200" dirty="0" smtClean="0"/>
              <a:t>Plug in hydraulic quick connectors of compactor into hydraulic remote connectors on the tractor. If compactor operates in only one direction then reverse the connection of the remotes. Lock tractor remote so the oil flows continuously. </a:t>
            </a:r>
            <a:r>
              <a:rPr lang="en-US" sz="1200" b="1" dirty="0" smtClean="0"/>
              <a:t>Check tractor operation manual on continuous flow.</a:t>
            </a:r>
          </a:p>
        </p:txBody>
      </p:sp>
      <p:sp>
        <p:nvSpPr>
          <p:cNvPr id="9" name="TextBox 8"/>
          <p:cNvSpPr txBox="1"/>
          <p:nvPr/>
        </p:nvSpPr>
        <p:spPr>
          <a:xfrm>
            <a:off x="4572000" y="3810000"/>
            <a:ext cx="1981200" cy="1200329"/>
          </a:xfrm>
          <a:prstGeom prst="rect">
            <a:avLst/>
          </a:prstGeom>
          <a:noFill/>
        </p:spPr>
        <p:txBody>
          <a:bodyPr wrap="square" rtlCol="0">
            <a:spAutoFit/>
          </a:bodyPr>
          <a:lstStyle/>
          <a:p>
            <a:r>
              <a:rPr lang="en-US" b="1" dirty="0" smtClean="0"/>
              <a:t>WARNING: Never operate compactor with either door open!</a:t>
            </a:r>
            <a:endParaRPr lang="en-US" b="1" dirty="0"/>
          </a:p>
        </p:txBody>
      </p:sp>
      <p:sp>
        <p:nvSpPr>
          <p:cNvPr id="10" name="TextBox 9"/>
          <p:cNvSpPr txBox="1"/>
          <p:nvPr/>
        </p:nvSpPr>
        <p:spPr>
          <a:xfrm>
            <a:off x="4572000" y="4953000"/>
            <a:ext cx="1981200" cy="1754326"/>
          </a:xfrm>
          <a:prstGeom prst="rect">
            <a:avLst/>
          </a:prstGeom>
          <a:noFill/>
        </p:spPr>
        <p:txBody>
          <a:bodyPr wrap="square" rtlCol="0">
            <a:spAutoFit/>
          </a:bodyPr>
          <a:lstStyle/>
          <a:p>
            <a:r>
              <a:rPr lang="en-US" dirty="0" smtClean="0"/>
              <a:t>CAUTION: Fill compactor evenly and do not load solid objects into compactor or damage can result!</a:t>
            </a:r>
            <a:endParaRPr lang="en-US" dirty="0"/>
          </a:p>
        </p:txBody>
      </p:sp>
      <p:sp>
        <p:nvSpPr>
          <p:cNvPr id="11" name="TextBox 10"/>
          <p:cNvSpPr txBox="1"/>
          <p:nvPr/>
        </p:nvSpPr>
        <p:spPr>
          <a:xfrm>
            <a:off x="4572000" y="6629400"/>
            <a:ext cx="1981200" cy="2308324"/>
          </a:xfrm>
          <a:prstGeom prst="rect">
            <a:avLst/>
          </a:prstGeom>
          <a:noFill/>
        </p:spPr>
        <p:txBody>
          <a:bodyPr wrap="square" rtlCol="0">
            <a:spAutoFit/>
          </a:bodyPr>
          <a:lstStyle/>
          <a:p>
            <a:r>
              <a:rPr lang="en-US" b="1" dirty="0" smtClean="0"/>
              <a:t>WARNING: Do not stand in front of compactor doors or allow anyone else to stand in front of compactor doors while operating!</a:t>
            </a:r>
            <a:endParaRPr lang="en-US"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TotalTime>
  <Words>3171</Words>
  <Application>Microsoft Office PowerPoint</Application>
  <PresentationFormat>On-screen Show (4:3)</PresentationFormat>
  <Paragraphs>279</Paragraphs>
  <Slides>15</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Bodoni MT</vt:lpstr>
      <vt:lpstr>Calibri</vt:lpstr>
      <vt:lpstr>Cambria</vt:lpstr>
      <vt:lpstr>Office Theme</vt:lpstr>
      <vt:lpstr>OPERATION MANUAL SWB Compactor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WARNING: WHEN ATTACHING THE COMPACTOR TO THE TRACTOR LIFT THE COMPACTOR SLOWLY TO THE FULL UP POSITION TO MAKE SURE IT WILL NOT HIT THE TRACTOR CAB OR REAR GLASS WHEN THE GLASS IS OPEN!</vt:lpstr>
      <vt:lpstr>PowerPoint Presentation</vt:lpstr>
      <vt:lpstr>PowerPoint Presentation</vt:lpstr>
      <vt:lpstr>PowerPoint Presentation</vt:lpstr>
      <vt:lpstr> WARNING: Be careful not to stand in front of the compactor when unlatching the lower door as it is under pressure and can spring open!     WARNING: Bales are heavy, use proper lifting equipment to safely move bales.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 MANUAL CS2012</dc:title>
  <dc:creator>scott</dc:creator>
  <cp:lastModifiedBy>Mark Fisher</cp:lastModifiedBy>
  <cp:revision>73</cp:revision>
  <dcterms:created xsi:type="dcterms:W3CDTF">2012-06-08T14:35:15Z</dcterms:created>
  <dcterms:modified xsi:type="dcterms:W3CDTF">2015-10-06T19:01:14Z</dcterms:modified>
</cp:coreProperties>
</file>